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62" r:id="rId7"/>
    <p:sldId id="259" r:id="rId8"/>
    <p:sldId id="260" r:id="rId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ECA2CA-E3D8-482B-B01D-DCC9695FC456}" v="444" dt="2021-02-08T17:27:48.460"/>
    <p1510:client id="{ABCDFC54-F822-C8E1-7EF1-0B9EF34CDD83}" v="82" dt="2021-04-21T13:04:14.2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2"/>
    <p:restoredTop sz="94759"/>
  </p:normalViewPr>
  <p:slideViewPr>
    <p:cSldViewPr>
      <p:cViewPr varScale="1">
        <p:scale>
          <a:sx n="108" d="100"/>
          <a:sy n="108" d="100"/>
        </p:scale>
        <p:origin x="160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kub Turanský" userId="S::jakubturanskyoriginal_gmail.com#ext#@krrsk.onmicrosoft.com::4b7f3a80-ffdb-40f4-90b0-49dcab0494de" providerId="AD" clId="Web-{ABCDFC54-F822-C8E1-7EF1-0B9EF34CDD83}"/>
    <pc:docChg chg="modSld">
      <pc:chgData name="Jakub Turanský" userId="S::jakubturanskyoriginal_gmail.com#ext#@krrsk.onmicrosoft.com::4b7f3a80-ffdb-40f4-90b0-49dcab0494de" providerId="AD" clId="Web-{ABCDFC54-F822-C8E1-7EF1-0B9EF34CDD83}" dt="2021-04-21T13:04:11.512" v="51" actId="20577"/>
      <pc:docMkLst>
        <pc:docMk/>
      </pc:docMkLst>
      <pc:sldChg chg="modSp">
        <pc:chgData name="Jakub Turanský" userId="S::jakubturanskyoriginal_gmail.com#ext#@krrsk.onmicrosoft.com::4b7f3a80-ffdb-40f4-90b0-49dcab0494de" providerId="AD" clId="Web-{ABCDFC54-F822-C8E1-7EF1-0B9EF34CDD83}" dt="2021-04-21T13:04:11.512" v="51" actId="20577"/>
        <pc:sldMkLst>
          <pc:docMk/>
          <pc:sldMk cId="0" sldId="257"/>
        </pc:sldMkLst>
        <pc:spChg chg="mod">
          <ac:chgData name="Jakub Turanský" userId="S::jakubturanskyoriginal_gmail.com#ext#@krrsk.onmicrosoft.com::4b7f3a80-ffdb-40f4-90b0-49dcab0494de" providerId="AD" clId="Web-{ABCDFC54-F822-C8E1-7EF1-0B9EF34CDD83}" dt="2021-04-21T13:04:11.512" v="51" actId="20577"/>
          <ac:spMkLst>
            <pc:docMk/>
            <pc:sldMk cId="0" sldId="257"/>
            <ac:spMk id="3" creationId="{11F433C9-57DA-6A4C-B7B9-15C1E13D0F53}"/>
          </ac:spMkLst>
        </pc:spChg>
      </pc:sldChg>
      <pc:sldChg chg="modSp">
        <pc:chgData name="Jakub Turanský" userId="S::jakubturanskyoriginal_gmail.com#ext#@krrsk.onmicrosoft.com::4b7f3a80-ffdb-40f4-90b0-49dcab0494de" providerId="AD" clId="Web-{ABCDFC54-F822-C8E1-7EF1-0B9EF34CDD83}" dt="2021-04-21T13:04:08.762" v="31" actId="20577"/>
        <pc:sldMkLst>
          <pc:docMk/>
          <pc:sldMk cId="1133692456" sldId="262"/>
        </pc:sldMkLst>
        <pc:spChg chg="mod">
          <ac:chgData name="Jakub Turanský" userId="S::jakubturanskyoriginal_gmail.com#ext#@krrsk.onmicrosoft.com::4b7f3a80-ffdb-40f4-90b0-49dcab0494de" providerId="AD" clId="Web-{ABCDFC54-F822-C8E1-7EF1-0B9EF34CDD83}" dt="2021-04-21T13:04:08.762" v="31" actId="20577"/>
          <ac:spMkLst>
            <pc:docMk/>
            <pc:sldMk cId="1133692456" sldId="262"/>
            <ac:spMk id="2" creationId="{25A9B44A-F8DF-F141-A358-91457E0608DF}"/>
          </ac:spMkLst>
        </pc:spChg>
        <pc:spChg chg="mod">
          <ac:chgData name="Jakub Turanský" userId="S::jakubturanskyoriginal_gmail.com#ext#@krrsk.onmicrosoft.com::4b7f3a80-ffdb-40f4-90b0-49dcab0494de" providerId="AD" clId="Web-{ABCDFC54-F822-C8E1-7EF1-0B9EF34CDD83}" dt="2021-04-21T13:04:03.808" v="29" actId="20577"/>
          <ac:spMkLst>
            <pc:docMk/>
            <pc:sldMk cId="1133692456" sldId="262"/>
            <ac:spMk id="3" creationId="{11F433C9-57DA-6A4C-B7B9-15C1E13D0F5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21.4.2021.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21.4.2021.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21.4.2021.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21.4.2021.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21.4.2021.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21.4.2021.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21.4.2021.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21.4.2021.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21.4.2021.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21.4.2021.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21.4.2021.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1A071-2A74-455A-A49A-8BB21E4AC2F6}" type="datetimeFigureOut">
              <a:rPr lang="sr-Latn-CS" smtClean="0"/>
              <a:pPr/>
              <a:t>21.4.2021.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 descr="eu_flag_europe_for_citizens_co_funded_en_rgb_right_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5949280"/>
            <a:ext cx="3131840" cy="748918"/>
          </a:xfrm>
          <a:prstGeom prst="rect">
            <a:avLst/>
          </a:prstGeom>
        </p:spPr>
      </p:pic>
      <p:pic>
        <p:nvPicPr>
          <p:cNvPr id="8" name="Slika 7" descr="InCoop (3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31840" y="0"/>
            <a:ext cx="5904656" cy="6237312"/>
          </a:xfrm>
          <a:prstGeom prst="rect">
            <a:avLst/>
          </a:prstGeom>
        </p:spPr>
      </p:pic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195677B-3C44-E945-BB23-EBB33EC24D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5536" y="1340769"/>
            <a:ext cx="8099177" cy="3066132"/>
          </a:xfrm>
        </p:spPr>
        <p:txBody>
          <a:bodyPr/>
          <a:lstStyle/>
          <a:p>
            <a:r>
              <a:rPr lang="es-ES" sz="3600" dirty="0" err="1">
                <a:solidFill>
                  <a:schemeClr val="tx1"/>
                </a:solidFill>
              </a:rPr>
              <a:t>Incoop</a:t>
            </a:r>
            <a:r>
              <a:rPr lang="es-ES" sz="3600" dirty="0">
                <a:solidFill>
                  <a:schemeClr val="tx1"/>
                </a:solidFill>
              </a:rPr>
              <a:t> </a:t>
            </a:r>
            <a:r>
              <a:rPr lang="es-ES" dirty="0">
                <a:solidFill>
                  <a:schemeClr val="tx1"/>
                </a:solidFill>
              </a:rPr>
              <a:t>– </a:t>
            </a:r>
            <a:r>
              <a:rPr lang="es-ES" dirty="0" err="1">
                <a:solidFill>
                  <a:schemeClr val="tx1"/>
                </a:solidFill>
              </a:rPr>
              <a:t>Kick</a:t>
            </a:r>
            <a:r>
              <a:rPr lang="es-ES" dirty="0">
                <a:solidFill>
                  <a:schemeClr val="tx1"/>
                </a:solidFill>
              </a:rPr>
              <a:t> off Meeting &amp; </a:t>
            </a:r>
            <a:r>
              <a:rPr lang="es-ES" dirty="0" err="1">
                <a:solidFill>
                  <a:schemeClr val="tx1"/>
                </a:solidFill>
              </a:rPr>
              <a:t>Presentation</a:t>
            </a:r>
            <a:r>
              <a:rPr lang="es-ES" dirty="0">
                <a:solidFill>
                  <a:schemeClr val="tx1"/>
                </a:solidFill>
              </a:rPr>
              <a:t> of </a:t>
            </a:r>
            <a:r>
              <a:rPr lang="es-ES" dirty="0" err="1">
                <a:solidFill>
                  <a:schemeClr val="tx1"/>
                </a:solidFill>
              </a:rPr>
              <a:t>the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Situation</a:t>
            </a:r>
            <a:r>
              <a:rPr lang="es-ES" dirty="0">
                <a:solidFill>
                  <a:schemeClr val="tx1"/>
                </a:solidFill>
              </a:rPr>
              <a:t> of </a:t>
            </a:r>
            <a:r>
              <a:rPr lang="es-ES" dirty="0" err="1">
                <a:solidFill>
                  <a:schemeClr val="tx1"/>
                </a:solidFill>
              </a:rPr>
              <a:t>Existing</a:t>
            </a:r>
            <a:r>
              <a:rPr lang="es-ES" dirty="0">
                <a:solidFill>
                  <a:schemeClr val="tx1"/>
                </a:solidFill>
              </a:rPr>
              <a:t> Inter-municipal and Inter-</a:t>
            </a:r>
            <a:r>
              <a:rPr lang="es-ES" dirty="0" err="1">
                <a:solidFill>
                  <a:schemeClr val="tx1"/>
                </a:solidFill>
              </a:rPr>
              <a:t>sectoral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Actors</a:t>
            </a:r>
            <a:r>
              <a:rPr lang="es-ES" dirty="0">
                <a:solidFill>
                  <a:schemeClr val="tx1"/>
                </a:solidFill>
              </a:rPr>
              <a:t> in </a:t>
            </a:r>
            <a:r>
              <a:rPr lang="es-ES" dirty="0" err="1">
                <a:solidFill>
                  <a:schemeClr val="tx1"/>
                </a:solidFill>
              </a:rPr>
              <a:t>Europe</a:t>
            </a:r>
            <a:r>
              <a:rPr lang="es-ES" dirty="0">
                <a:solidFill>
                  <a:schemeClr val="tx1"/>
                </a:solidFill>
              </a:rPr>
              <a:t>. </a:t>
            </a:r>
          </a:p>
        </p:txBody>
      </p:sp>
    </p:spTree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 descr="eu_flag_europe_for_citizens_co_funded_en_rgb_right_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4128" y="5911711"/>
            <a:ext cx="3302041" cy="789618"/>
          </a:xfrm>
          <a:prstGeom prst="rect">
            <a:avLst/>
          </a:prstGeom>
        </p:spPr>
      </p:pic>
      <p:pic>
        <p:nvPicPr>
          <p:cNvPr id="6" name="Slika 5" descr="InCoop (4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5661248"/>
            <a:ext cx="1008112" cy="1008112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25A9B44A-F8DF-F141-A358-91457E0608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7868"/>
            <a:ext cx="7772400" cy="1578008"/>
          </a:xfrm>
        </p:spPr>
        <p:txBody>
          <a:bodyPr/>
          <a:lstStyle/>
          <a:p>
            <a:r>
              <a:rPr lang="es-ES"/>
              <a:t>Introduction of NGO FAGDO </a:t>
            </a:r>
            <a:endParaRPr lang="es-ES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1F433C9-57DA-6A4C-B7B9-15C1E13D0F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endParaRPr lang="es-ES" dirty="0">
              <a:cs typeface="Calibri"/>
            </a:endParaRPr>
          </a:p>
          <a:p>
            <a:pPr algn="just"/>
            <a:r>
              <a:rPr lang="bg" dirty="0">
                <a:ea typeface="+mn-lt"/>
                <a:cs typeface="+mn-lt"/>
              </a:rPr>
              <a:t>NGO </a:t>
            </a:r>
            <a:r>
              <a:rPr lang="bg" dirty="0" err="1">
                <a:ea typeface="+mn-lt"/>
                <a:cs typeface="+mn-lt"/>
              </a:rPr>
              <a:t>Forum</a:t>
            </a:r>
            <a:r>
              <a:rPr lang="bg" dirty="0">
                <a:ea typeface="+mn-lt"/>
                <a:cs typeface="+mn-lt"/>
              </a:rPr>
              <a:t> </a:t>
            </a:r>
            <a:r>
              <a:rPr lang="bg" dirty="0" err="1">
                <a:ea typeface="+mn-lt"/>
                <a:cs typeface="+mn-lt"/>
              </a:rPr>
              <a:t>Active</a:t>
            </a:r>
            <a:r>
              <a:rPr lang="bg" dirty="0">
                <a:ea typeface="+mn-lt"/>
                <a:cs typeface="+mn-lt"/>
              </a:rPr>
              <a:t> </a:t>
            </a:r>
            <a:r>
              <a:rPr lang="bg" dirty="0" err="1">
                <a:ea typeface="+mn-lt"/>
                <a:cs typeface="+mn-lt"/>
              </a:rPr>
              <a:t>Citizens</a:t>
            </a:r>
            <a:r>
              <a:rPr lang="bg" dirty="0">
                <a:ea typeface="+mn-lt"/>
                <a:cs typeface="+mn-lt"/>
              </a:rPr>
              <a:t> </a:t>
            </a:r>
            <a:r>
              <a:rPr lang="bg" dirty="0" err="1">
                <a:ea typeface="+mn-lt"/>
                <a:cs typeface="+mn-lt"/>
              </a:rPr>
              <a:t>and</a:t>
            </a:r>
            <a:r>
              <a:rPr lang="bg" dirty="0">
                <a:ea typeface="+mn-lt"/>
                <a:cs typeface="+mn-lt"/>
              </a:rPr>
              <a:t> </a:t>
            </a:r>
            <a:r>
              <a:rPr lang="bg" dirty="0" err="1">
                <a:ea typeface="+mn-lt"/>
                <a:cs typeface="+mn-lt"/>
              </a:rPr>
              <a:t>Democratic</a:t>
            </a:r>
            <a:r>
              <a:rPr lang="bg" dirty="0">
                <a:ea typeface="+mn-lt"/>
                <a:cs typeface="+mn-lt"/>
              </a:rPr>
              <a:t> </a:t>
            </a:r>
            <a:r>
              <a:rPr lang="bg" dirty="0" err="1">
                <a:ea typeface="+mn-lt"/>
                <a:cs typeface="+mn-lt"/>
              </a:rPr>
              <a:t>Society</a:t>
            </a:r>
            <a:r>
              <a:rPr lang="es-ES" dirty="0">
                <a:ea typeface="+mn-lt"/>
                <a:cs typeface="+mn-lt"/>
              </a:rPr>
              <a:t> </a:t>
            </a:r>
            <a:r>
              <a:rPr lang="es-ES" dirty="0" err="1">
                <a:ea typeface="+mn-lt"/>
                <a:cs typeface="+mn-lt"/>
              </a:rPr>
              <a:t>is</a:t>
            </a:r>
            <a:r>
              <a:rPr lang="es-ES" dirty="0">
                <a:ea typeface="+mn-lt"/>
                <a:cs typeface="+mn-lt"/>
              </a:rPr>
              <a:t> </a:t>
            </a:r>
            <a:r>
              <a:rPr lang="es-ES" dirty="0" err="1">
                <a:ea typeface="+mn-lt"/>
                <a:cs typeface="+mn-lt"/>
              </a:rPr>
              <a:t>established</a:t>
            </a:r>
            <a:r>
              <a:rPr lang="es-ES" dirty="0">
                <a:ea typeface="+mn-lt"/>
                <a:cs typeface="+mn-lt"/>
              </a:rPr>
              <a:t> in 2018 </a:t>
            </a:r>
            <a:r>
              <a:rPr lang="es-ES" dirty="0" err="1">
                <a:ea typeface="+mn-lt"/>
                <a:cs typeface="+mn-lt"/>
              </a:rPr>
              <a:t>with</a:t>
            </a:r>
            <a:r>
              <a:rPr lang="es-ES" dirty="0">
                <a:ea typeface="+mn-lt"/>
                <a:cs typeface="+mn-lt"/>
              </a:rPr>
              <a:t> </a:t>
            </a:r>
            <a:r>
              <a:rPr lang="es-ES" dirty="0" err="1">
                <a:ea typeface="+mn-lt"/>
                <a:cs typeface="+mn-lt"/>
              </a:rPr>
              <a:t>main</a:t>
            </a:r>
            <a:r>
              <a:rPr lang="bg" dirty="0">
                <a:ea typeface="+mn-lt"/>
                <a:cs typeface="+mn-lt"/>
              </a:rPr>
              <a:t> </a:t>
            </a:r>
            <a:r>
              <a:rPr lang="bg" dirty="0" err="1">
                <a:ea typeface="+mn-lt"/>
                <a:cs typeface="+mn-lt"/>
              </a:rPr>
              <a:t>mission</a:t>
            </a:r>
            <a:r>
              <a:rPr lang="bg" dirty="0">
                <a:ea typeface="+mn-lt"/>
                <a:cs typeface="+mn-lt"/>
              </a:rPr>
              <a:t> </a:t>
            </a:r>
            <a:r>
              <a:rPr lang="bg" dirty="0" err="1">
                <a:ea typeface="+mn-lt"/>
                <a:cs typeface="+mn-lt"/>
              </a:rPr>
              <a:t>to</a:t>
            </a:r>
            <a:r>
              <a:rPr lang="bg" dirty="0">
                <a:ea typeface="+mn-lt"/>
                <a:cs typeface="+mn-lt"/>
              </a:rPr>
              <a:t> </a:t>
            </a:r>
            <a:r>
              <a:rPr lang="bg" dirty="0" err="1">
                <a:ea typeface="+mn-lt"/>
                <a:cs typeface="+mn-lt"/>
              </a:rPr>
              <a:t>activate</a:t>
            </a:r>
            <a:r>
              <a:rPr lang="bg" dirty="0">
                <a:ea typeface="+mn-lt"/>
                <a:cs typeface="+mn-lt"/>
              </a:rPr>
              <a:t> </a:t>
            </a:r>
            <a:r>
              <a:rPr lang="bg" dirty="0" err="1">
                <a:ea typeface="+mn-lt"/>
                <a:cs typeface="+mn-lt"/>
              </a:rPr>
              <a:t>civil</a:t>
            </a:r>
            <a:r>
              <a:rPr lang="bg" dirty="0">
                <a:ea typeface="+mn-lt"/>
                <a:cs typeface="+mn-lt"/>
              </a:rPr>
              <a:t> </a:t>
            </a:r>
            <a:r>
              <a:rPr lang="bg" dirty="0" err="1">
                <a:ea typeface="+mn-lt"/>
                <a:cs typeface="+mn-lt"/>
              </a:rPr>
              <a:t>society</a:t>
            </a:r>
            <a:r>
              <a:rPr lang="bg" dirty="0">
                <a:ea typeface="+mn-lt"/>
                <a:cs typeface="+mn-lt"/>
              </a:rPr>
              <a:t> </a:t>
            </a:r>
            <a:r>
              <a:rPr lang="bg" dirty="0" err="1">
                <a:ea typeface="+mn-lt"/>
                <a:cs typeface="+mn-lt"/>
              </a:rPr>
              <a:t>and</a:t>
            </a:r>
            <a:r>
              <a:rPr lang="bg" dirty="0">
                <a:ea typeface="+mn-lt"/>
                <a:cs typeface="+mn-lt"/>
              </a:rPr>
              <a:t> </a:t>
            </a:r>
            <a:r>
              <a:rPr lang="bg" dirty="0" err="1">
                <a:ea typeface="+mn-lt"/>
                <a:cs typeface="+mn-lt"/>
              </a:rPr>
              <a:t>participate</a:t>
            </a:r>
            <a:r>
              <a:rPr lang="bg" dirty="0">
                <a:ea typeface="+mn-lt"/>
                <a:cs typeface="+mn-lt"/>
              </a:rPr>
              <a:t> </a:t>
            </a:r>
            <a:r>
              <a:rPr lang="bg" dirty="0" err="1">
                <a:ea typeface="+mn-lt"/>
                <a:cs typeface="+mn-lt"/>
              </a:rPr>
              <a:t>in</a:t>
            </a:r>
            <a:r>
              <a:rPr lang="bg" dirty="0">
                <a:ea typeface="+mn-lt"/>
                <a:cs typeface="+mn-lt"/>
              </a:rPr>
              <a:t> </a:t>
            </a:r>
            <a:r>
              <a:rPr lang="bg" dirty="0" err="1">
                <a:ea typeface="+mn-lt"/>
                <a:cs typeface="+mn-lt"/>
              </a:rPr>
              <a:t>the</a:t>
            </a:r>
            <a:r>
              <a:rPr lang="bg" dirty="0">
                <a:ea typeface="+mn-lt"/>
                <a:cs typeface="+mn-lt"/>
              </a:rPr>
              <a:t> </a:t>
            </a:r>
            <a:r>
              <a:rPr lang="bg" dirty="0" err="1">
                <a:ea typeface="+mn-lt"/>
                <a:cs typeface="+mn-lt"/>
              </a:rPr>
              <a:t>establishment</a:t>
            </a:r>
            <a:r>
              <a:rPr lang="bg" dirty="0">
                <a:ea typeface="+mn-lt"/>
                <a:cs typeface="+mn-lt"/>
              </a:rPr>
              <a:t> </a:t>
            </a:r>
            <a:r>
              <a:rPr lang="bg" dirty="0" err="1">
                <a:ea typeface="+mn-lt"/>
                <a:cs typeface="+mn-lt"/>
              </a:rPr>
              <a:t>of</a:t>
            </a:r>
            <a:r>
              <a:rPr lang="bg" dirty="0">
                <a:ea typeface="+mn-lt"/>
                <a:cs typeface="+mn-lt"/>
              </a:rPr>
              <a:t> </a:t>
            </a:r>
            <a:r>
              <a:rPr lang="bg" dirty="0" err="1">
                <a:ea typeface="+mn-lt"/>
                <a:cs typeface="+mn-lt"/>
              </a:rPr>
              <a:t>democratic</a:t>
            </a:r>
            <a:r>
              <a:rPr lang="bg" dirty="0">
                <a:ea typeface="+mn-lt"/>
                <a:cs typeface="+mn-lt"/>
              </a:rPr>
              <a:t> </a:t>
            </a:r>
            <a:r>
              <a:rPr lang="bg" dirty="0" err="1">
                <a:ea typeface="+mn-lt"/>
                <a:cs typeface="+mn-lt"/>
              </a:rPr>
              <a:t>prices</a:t>
            </a:r>
            <a:r>
              <a:rPr lang="bg" dirty="0">
                <a:ea typeface="+mn-lt"/>
                <a:cs typeface="+mn-lt"/>
              </a:rPr>
              <a:t>. </a:t>
            </a:r>
            <a:r>
              <a:rPr lang="bg" dirty="0" err="1">
                <a:ea typeface="+mn-lt"/>
                <a:cs typeface="+mn-lt"/>
              </a:rPr>
              <a:t>We</a:t>
            </a:r>
            <a:r>
              <a:rPr lang="bg" dirty="0">
                <a:ea typeface="+mn-lt"/>
                <a:cs typeface="+mn-lt"/>
              </a:rPr>
              <a:t> </a:t>
            </a:r>
            <a:r>
              <a:rPr lang="bg" dirty="0" err="1">
                <a:ea typeface="+mn-lt"/>
                <a:cs typeface="+mn-lt"/>
              </a:rPr>
              <a:t>want</a:t>
            </a:r>
            <a:r>
              <a:rPr lang="bg" dirty="0">
                <a:ea typeface="+mn-lt"/>
                <a:cs typeface="+mn-lt"/>
              </a:rPr>
              <a:t> </a:t>
            </a:r>
            <a:r>
              <a:rPr lang="bg" dirty="0" err="1">
                <a:ea typeface="+mn-lt"/>
                <a:cs typeface="+mn-lt"/>
              </a:rPr>
              <a:t>to</a:t>
            </a:r>
            <a:r>
              <a:rPr lang="bg" dirty="0">
                <a:ea typeface="+mn-lt"/>
                <a:cs typeface="+mn-lt"/>
              </a:rPr>
              <a:t> </a:t>
            </a:r>
            <a:r>
              <a:rPr lang="bg" dirty="0" err="1">
                <a:ea typeface="+mn-lt"/>
                <a:cs typeface="+mn-lt"/>
              </a:rPr>
              <a:t>support</a:t>
            </a:r>
            <a:r>
              <a:rPr lang="bg" dirty="0">
                <a:ea typeface="+mn-lt"/>
                <a:cs typeface="+mn-lt"/>
              </a:rPr>
              <a:t> </a:t>
            </a:r>
            <a:r>
              <a:rPr lang="bg" dirty="0" err="1">
                <a:ea typeface="+mn-lt"/>
                <a:cs typeface="+mn-lt"/>
              </a:rPr>
              <a:t>all</a:t>
            </a:r>
            <a:r>
              <a:rPr lang="bg" dirty="0">
                <a:ea typeface="+mn-lt"/>
                <a:cs typeface="+mn-lt"/>
              </a:rPr>
              <a:t> </a:t>
            </a:r>
            <a:r>
              <a:rPr lang="bg" dirty="0" err="1">
                <a:ea typeface="+mn-lt"/>
                <a:cs typeface="+mn-lt"/>
              </a:rPr>
              <a:t>participants</a:t>
            </a:r>
            <a:r>
              <a:rPr lang="bg" dirty="0">
                <a:ea typeface="+mn-lt"/>
                <a:cs typeface="+mn-lt"/>
              </a:rPr>
              <a:t> </a:t>
            </a:r>
            <a:r>
              <a:rPr lang="bg" dirty="0" err="1">
                <a:ea typeface="+mn-lt"/>
                <a:cs typeface="+mn-lt"/>
              </a:rPr>
              <a:t>in</a:t>
            </a:r>
            <a:r>
              <a:rPr lang="bg" dirty="0">
                <a:ea typeface="+mn-lt"/>
                <a:cs typeface="+mn-lt"/>
              </a:rPr>
              <a:t> </a:t>
            </a:r>
            <a:r>
              <a:rPr lang="bg" dirty="0" err="1">
                <a:ea typeface="+mn-lt"/>
                <a:cs typeface="+mn-lt"/>
              </a:rPr>
              <a:t>the</a:t>
            </a:r>
            <a:r>
              <a:rPr lang="bg" dirty="0">
                <a:ea typeface="+mn-lt"/>
                <a:cs typeface="+mn-lt"/>
              </a:rPr>
              <a:t> </a:t>
            </a:r>
            <a:r>
              <a:rPr lang="bg" dirty="0" err="1">
                <a:ea typeface="+mn-lt"/>
                <a:cs typeface="+mn-lt"/>
              </a:rPr>
              <a:t>management</a:t>
            </a:r>
            <a:r>
              <a:rPr lang="bg" dirty="0">
                <a:ea typeface="+mn-lt"/>
                <a:cs typeface="+mn-lt"/>
              </a:rPr>
              <a:t> </a:t>
            </a:r>
            <a:r>
              <a:rPr lang="bg" dirty="0" err="1">
                <a:ea typeface="+mn-lt"/>
                <a:cs typeface="+mn-lt"/>
              </a:rPr>
              <a:t>process</a:t>
            </a:r>
            <a:r>
              <a:rPr lang="bg" dirty="0">
                <a:ea typeface="+mn-lt"/>
                <a:cs typeface="+mn-lt"/>
              </a:rPr>
              <a:t> </a:t>
            </a:r>
            <a:r>
              <a:rPr lang="bg" dirty="0" err="1">
                <a:ea typeface="+mn-lt"/>
                <a:cs typeface="+mn-lt"/>
              </a:rPr>
              <a:t>and</a:t>
            </a:r>
            <a:r>
              <a:rPr lang="bg" dirty="0">
                <a:ea typeface="+mn-lt"/>
                <a:cs typeface="+mn-lt"/>
              </a:rPr>
              <a:t> </a:t>
            </a:r>
            <a:r>
              <a:rPr lang="bg" dirty="0" err="1">
                <a:ea typeface="+mn-lt"/>
                <a:cs typeface="+mn-lt"/>
              </a:rPr>
              <a:t>citizens</a:t>
            </a:r>
            <a:r>
              <a:rPr lang="bg" dirty="0">
                <a:ea typeface="+mn-lt"/>
                <a:cs typeface="+mn-lt"/>
              </a:rPr>
              <a:t> </a:t>
            </a:r>
            <a:r>
              <a:rPr lang="bg" dirty="0" err="1">
                <a:ea typeface="+mn-lt"/>
                <a:cs typeface="+mn-lt"/>
              </a:rPr>
              <a:t>and</a:t>
            </a:r>
            <a:r>
              <a:rPr lang="bg" dirty="0">
                <a:ea typeface="+mn-lt"/>
                <a:cs typeface="+mn-lt"/>
              </a:rPr>
              <a:t> </a:t>
            </a:r>
            <a:r>
              <a:rPr lang="bg" dirty="0" err="1">
                <a:ea typeface="+mn-lt"/>
                <a:cs typeface="+mn-lt"/>
              </a:rPr>
              <a:t>institutions</a:t>
            </a:r>
            <a:r>
              <a:rPr lang="bg" dirty="0">
                <a:ea typeface="+mn-lt"/>
                <a:cs typeface="+mn-lt"/>
              </a:rPr>
              <a:t>. </a:t>
            </a:r>
            <a:r>
              <a:rPr lang="bg" dirty="0" err="1">
                <a:ea typeface="+mn-lt"/>
                <a:cs typeface="+mn-lt"/>
              </a:rPr>
              <a:t>Also</a:t>
            </a:r>
            <a:r>
              <a:rPr lang="bg" dirty="0">
                <a:ea typeface="+mn-lt"/>
                <a:cs typeface="+mn-lt"/>
              </a:rPr>
              <a:t> </a:t>
            </a:r>
            <a:r>
              <a:rPr lang="bg" dirty="0" err="1">
                <a:ea typeface="+mn-lt"/>
                <a:cs typeface="+mn-lt"/>
              </a:rPr>
              <a:t>to</a:t>
            </a:r>
            <a:r>
              <a:rPr lang="bg" dirty="0">
                <a:ea typeface="+mn-lt"/>
                <a:cs typeface="+mn-lt"/>
              </a:rPr>
              <a:t> </a:t>
            </a:r>
            <a:r>
              <a:rPr lang="bg" dirty="0" err="1">
                <a:ea typeface="+mn-lt"/>
                <a:cs typeface="+mn-lt"/>
              </a:rPr>
              <a:t>inform</a:t>
            </a:r>
            <a:r>
              <a:rPr lang="bg" dirty="0">
                <a:ea typeface="+mn-lt"/>
                <a:cs typeface="+mn-lt"/>
              </a:rPr>
              <a:t> </a:t>
            </a:r>
            <a:r>
              <a:rPr lang="bg" dirty="0" err="1">
                <a:ea typeface="+mn-lt"/>
                <a:cs typeface="+mn-lt"/>
              </a:rPr>
              <a:t>citizens</a:t>
            </a:r>
            <a:r>
              <a:rPr lang="bg" dirty="0">
                <a:ea typeface="+mn-lt"/>
                <a:cs typeface="+mn-lt"/>
              </a:rPr>
              <a:t> </a:t>
            </a:r>
            <a:r>
              <a:rPr lang="bg" dirty="0" err="1">
                <a:ea typeface="+mn-lt"/>
                <a:cs typeface="+mn-lt"/>
              </a:rPr>
              <a:t>about</a:t>
            </a:r>
            <a:r>
              <a:rPr lang="bg" dirty="0">
                <a:ea typeface="+mn-lt"/>
                <a:cs typeface="+mn-lt"/>
              </a:rPr>
              <a:t> </a:t>
            </a:r>
            <a:r>
              <a:rPr lang="bg" dirty="0" err="1">
                <a:ea typeface="+mn-lt"/>
                <a:cs typeface="+mn-lt"/>
              </a:rPr>
              <a:t>their</a:t>
            </a:r>
            <a:r>
              <a:rPr lang="bg" dirty="0">
                <a:ea typeface="+mn-lt"/>
                <a:cs typeface="+mn-lt"/>
              </a:rPr>
              <a:t> </a:t>
            </a:r>
            <a:r>
              <a:rPr lang="bg" dirty="0" err="1">
                <a:ea typeface="+mn-lt"/>
                <a:cs typeface="+mn-lt"/>
              </a:rPr>
              <a:t>rights</a:t>
            </a:r>
            <a:r>
              <a:rPr lang="bg" dirty="0">
                <a:ea typeface="+mn-lt"/>
                <a:cs typeface="+mn-lt"/>
              </a:rPr>
              <a:t> </a:t>
            </a:r>
            <a:r>
              <a:rPr lang="bg" dirty="0" err="1">
                <a:ea typeface="+mn-lt"/>
                <a:cs typeface="+mn-lt"/>
              </a:rPr>
              <a:t>and</a:t>
            </a:r>
            <a:r>
              <a:rPr lang="bg" dirty="0">
                <a:ea typeface="+mn-lt"/>
                <a:cs typeface="+mn-lt"/>
              </a:rPr>
              <a:t> </a:t>
            </a:r>
            <a:r>
              <a:rPr lang="bg" dirty="0" err="1">
                <a:ea typeface="+mn-lt"/>
                <a:cs typeface="+mn-lt"/>
              </a:rPr>
              <a:t>obligations</a:t>
            </a:r>
            <a:r>
              <a:rPr lang="bg" dirty="0">
                <a:ea typeface="+mn-lt"/>
                <a:cs typeface="+mn-lt"/>
              </a:rPr>
              <a:t> </a:t>
            </a:r>
            <a:r>
              <a:rPr lang="bg" dirty="0" err="1">
                <a:ea typeface="+mn-lt"/>
                <a:cs typeface="+mn-lt"/>
              </a:rPr>
              <a:t>to</a:t>
            </a:r>
            <a:r>
              <a:rPr lang="bg" dirty="0">
                <a:ea typeface="+mn-lt"/>
                <a:cs typeface="+mn-lt"/>
              </a:rPr>
              <a:t> </a:t>
            </a:r>
            <a:r>
              <a:rPr lang="bg" dirty="0" err="1">
                <a:ea typeface="+mn-lt"/>
                <a:cs typeface="+mn-lt"/>
              </a:rPr>
              <a:t>participate</a:t>
            </a:r>
            <a:r>
              <a:rPr lang="bg" dirty="0">
                <a:ea typeface="+mn-lt"/>
                <a:cs typeface="+mn-lt"/>
              </a:rPr>
              <a:t> </a:t>
            </a:r>
            <a:r>
              <a:rPr lang="bg" dirty="0" err="1">
                <a:ea typeface="+mn-lt"/>
                <a:cs typeface="+mn-lt"/>
              </a:rPr>
              <a:t>in</a:t>
            </a:r>
            <a:r>
              <a:rPr lang="bg" dirty="0">
                <a:ea typeface="+mn-lt"/>
                <a:cs typeface="+mn-lt"/>
              </a:rPr>
              <a:t> </a:t>
            </a:r>
            <a:r>
              <a:rPr lang="bg" dirty="0" err="1">
                <a:ea typeface="+mn-lt"/>
                <a:cs typeface="+mn-lt"/>
              </a:rPr>
              <a:t>public</a:t>
            </a:r>
            <a:r>
              <a:rPr lang="bg" dirty="0">
                <a:ea typeface="+mn-lt"/>
                <a:cs typeface="+mn-lt"/>
              </a:rPr>
              <a:t> </a:t>
            </a:r>
            <a:r>
              <a:rPr lang="bg" dirty="0" err="1">
                <a:ea typeface="+mn-lt"/>
                <a:cs typeface="+mn-lt"/>
              </a:rPr>
              <a:t>discussions</a:t>
            </a:r>
            <a:r>
              <a:rPr lang="bg" dirty="0">
                <a:ea typeface="+mn-lt"/>
                <a:cs typeface="+mn-lt"/>
              </a:rPr>
              <a:t> </a:t>
            </a:r>
            <a:r>
              <a:rPr lang="bg" dirty="0" err="1">
                <a:ea typeface="+mn-lt"/>
                <a:cs typeface="+mn-lt"/>
              </a:rPr>
              <a:t>and</a:t>
            </a:r>
            <a:r>
              <a:rPr lang="bg" dirty="0">
                <a:ea typeface="+mn-lt"/>
                <a:cs typeface="+mn-lt"/>
              </a:rPr>
              <a:t> </a:t>
            </a:r>
            <a:r>
              <a:rPr lang="bg" dirty="0" err="1">
                <a:ea typeface="+mn-lt"/>
                <a:cs typeface="+mn-lt"/>
              </a:rPr>
              <a:t>form</a:t>
            </a:r>
            <a:r>
              <a:rPr lang="bg" dirty="0">
                <a:ea typeface="+mn-lt"/>
                <a:cs typeface="+mn-lt"/>
              </a:rPr>
              <a:t> </a:t>
            </a:r>
            <a:r>
              <a:rPr lang="bg" dirty="0" err="1">
                <a:ea typeface="+mn-lt"/>
                <a:cs typeface="+mn-lt"/>
              </a:rPr>
              <a:t>local</a:t>
            </a:r>
            <a:r>
              <a:rPr lang="bg" dirty="0">
                <a:ea typeface="+mn-lt"/>
                <a:cs typeface="+mn-lt"/>
              </a:rPr>
              <a:t> </a:t>
            </a:r>
            <a:r>
              <a:rPr lang="bg" dirty="0" err="1">
                <a:ea typeface="+mn-lt"/>
                <a:cs typeface="+mn-lt"/>
              </a:rPr>
              <a:t>and</a:t>
            </a:r>
            <a:r>
              <a:rPr lang="bg" dirty="0">
                <a:ea typeface="+mn-lt"/>
                <a:cs typeface="+mn-lt"/>
              </a:rPr>
              <a:t> </a:t>
            </a:r>
            <a:r>
              <a:rPr lang="bg" dirty="0" err="1">
                <a:ea typeface="+mn-lt"/>
                <a:cs typeface="+mn-lt"/>
              </a:rPr>
              <a:t>national</a:t>
            </a:r>
            <a:r>
              <a:rPr lang="bg" dirty="0">
                <a:ea typeface="+mn-lt"/>
                <a:cs typeface="+mn-lt"/>
              </a:rPr>
              <a:t> </a:t>
            </a:r>
            <a:r>
              <a:rPr lang="bg" dirty="0" err="1">
                <a:ea typeface="+mn-lt"/>
                <a:cs typeface="+mn-lt"/>
              </a:rPr>
              <a:t>policies</a:t>
            </a:r>
            <a:r>
              <a:rPr lang="bg" dirty="0">
                <a:ea typeface="+mn-lt"/>
                <a:cs typeface="+mn-lt"/>
              </a:rPr>
              <a:t>.</a:t>
            </a:r>
            <a:r>
              <a:rPr lang="es-ES" dirty="0">
                <a:ea typeface="+mn-lt"/>
                <a:cs typeface="+mn-lt"/>
              </a:rPr>
              <a:t> </a:t>
            </a:r>
            <a:endParaRPr lang="es-ES" dirty="0"/>
          </a:p>
          <a:p>
            <a:endParaRPr lang="es-ES"/>
          </a:p>
          <a:p>
            <a:endParaRPr lang="es-ES" dirty="0"/>
          </a:p>
          <a:p>
            <a:endParaRPr lang="es-ES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s-ES" dirty="0"/>
          </a:p>
        </p:txBody>
      </p:sp>
      <p:pic>
        <p:nvPicPr>
          <p:cNvPr id="4" name="Picture 6">
            <a:extLst>
              <a:ext uri="{FF2B5EF4-FFF2-40B4-BE49-F238E27FC236}">
                <a16:creationId xmlns:a16="http://schemas.microsoft.com/office/drawing/2014/main" id="{2F5A2F7F-3F53-4FCA-B415-0C8F575C014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29891" y="5584782"/>
            <a:ext cx="1272958" cy="127295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 descr="eu_flag_europe_for_citizens_co_funded_en_rgb_right_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4128" y="5911711"/>
            <a:ext cx="3302041" cy="789618"/>
          </a:xfrm>
          <a:prstGeom prst="rect">
            <a:avLst/>
          </a:prstGeom>
        </p:spPr>
      </p:pic>
      <p:pic>
        <p:nvPicPr>
          <p:cNvPr id="6" name="Slika 5" descr="InCoop (4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5661248"/>
            <a:ext cx="1008112" cy="1008112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25A9B44A-F8DF-F141-A358-91457E0608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7868"/>
            <a:ext cx="7772400" cy="1578008"/>
          </a:xfrm>
        </p:spPr>
        <p:txBody>
          <a:bodyPr/>
          <a:lstStyle/>
          <a:p>
            <a:r>
              <a:rPr lang="en-US" dirty="0">
                <a:cs typeface="Calibri"/>
              </a:rPr>
              <a:t>Goals of the organization</a:t>
            </a:r>
            <a:endParaRPr lang="en-US" dirty="0" err="1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1F433C9-57DA-6A4C-B7B9-15C1E13D0F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 vert="horz" lIns="91440" tIns="45720" rIns="91440" bIns="45720" rtlCol="0" anchor="t">
            <a:normAutofit fontScale="55000" lnSpcReduction="20000"/>
          </a:bodyPr>
          <a:lstStyle/>
          <a:p>
            <a:pPr marL="285750" indent="-285750" algn="just">
              <a:buFont typeface="Arial"/>
              <a:buChar char="•"/>
            </a:pPr>
            <a:r>
              <a:rPr lang="en-US" dirty="0">
                <a:cs typeface="Calibri"/>
              </a:rPr>
              <a:t>Activation of the civil society</a:t>
            </a:r>
            <a:endParaRPr lang="en-US" dirty="0">
              <a:ea typeface="+mn-lt"/>
              <a:cs typeface="+mn-lt"/>
            </a:endParaRPr>
          </a:p>
          <a:p>
            <a:pPr marL="285750" indent="-285750" algn="just">
              <a:buFont typeface="Arial"/>
              <a:buChar char="•"/>
            </a:pPr>
            <a:r>
              <a:rPr lang="en-US" dirty="0">
                <a:cs typeface="Calibri"/>
              </a:rPr>
              <a:t>Assistance in filing complaints and alerts or requesting access to information.</a:t>
            </a:r>
            <a:endParaRPr lang="en-US" dirty="0">
              <a:ea typeface="+mn-lt"/>
              <a:cs typeface="+mn-lt"/>
            </a:endParaRPr>
          </a:p>
          <a:p>
            <a:pPr marL="285750" indent="-285750" algn="just">
              <a:buFont typeface="Arial"/>
              <a:buChar char="•"/>
            </a:pPr>
            <a:r>
              <a:rPr lang="en-US" dirty="0">
                <a:cs typeface="Calibri"/>
              </a:rPr>
              <a:t>Promoting accountability and transparency in the public sector.</a:t>
            </a:r>
            <a:endParaRPr lang="en-US" dirty="0">
              <a:ea typeface="+mn-lt"/>
              <a:cs typeface="+mn-lt"/>
            </a:endParaRPr>
          </a:p>
          <a:p>
            <a:pPr marL="285750" indent="-285750" algn="just">
              <a:buFont typeface="Arial"/>
              <a:buChar char="•"/>
            </a:pPr>
            <a:r>
              <a:rPr lang="en-US" dirty="0">
                <a:cs typeface="Calibri"/>
              </a:rPr>
              <a:t>Strengthening democracy and promoting the application of the principles of good governance.</a:t>
            </a:r>
            <a:endParaRPr lang="en-US" dirty="0">
              <a:ea typeface="+mn-lt"/>
              <a:cs typeface="+mn-lt"/>
            </a:endParaRPr>
          </a:p>
          <a:p>
            <a:pPr marL="285750" indent="-285750" algn="just">
              <a:buFont typeface="Arial"/>
              <a:buChar char="•"/>
            </a:pPr>
            <a:r>
              <a:rPr lang="en-US" dirty="0">
                <a:cs typeface="Calibri"/>
              </a:rPr>
              <a:t>Initiating a dialogue with the institutions at local and national level on the occasion of respecting the rights of citizens.</a:t>
            </a:r>
            <a:endParaRPr lang="en-US" dirty="0">
              <a:ea typeface="+mn-lt"/>
              <a:cs typeface="+mn-lt"/>
            </a:endParaRPr>
          </a:p>
          <a:p>
            <a:pPr marL="285750" indent="-285750" algn="just">
              <a:buFont typeface="Arial"/>
              <a:buChar char="•"/>
            </a:pPr>
            <a:r>
              <a:rPr lang="en-US" dirty="0">
                <a:cs typeface="Calibri"/>
              </a:rPr>
              <a:t>Open institutions based on the 12 principles of good governance.</a:t>
            </a:r>
            <a:endParaRPr lang="en-US" dirty="0">
              <a:ea typeface="+mn-lt"/>
              <a:cs typeface="+mn-lt"/>
            </a:endParaRPr>
          </a:p>
          <a:p>
            <a:pPr marL="285750" indent="-285750" algn="l">
              <a:buFont typeface="Arial"/>
              <a:buChar char="•"/>
            </a:pPr>
            <a:endParaRPr lang="en-US" dirty="0">
              <a:ea typeface="+mn-lt"/>
              <a:cs typeface="+mn-lt"/>
            </a:endParaRPr>
          </a:p>
          <a:p>
            <a:endParaRPr lang="es-ES" dirty="0">
              <a:cs typeface="Calibri"/>
            </a:endParaRPr>
          </a:p>
          <a:p>
            <a:pPr algn="just"/>
            <a:endParaRPr lang="es-ES" dirty="0"/>
          </a:p>
          <a:p>
            <a:endParaRPr lang="es-ES"/>
          </a:p>
          <a:p>
            <a:endParaRPr lang="es-ES" dirty="0"/>
          </a:p>
          <a:p>
            <a:endParaRPr lang="es-ES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33692456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 descr="eu_flag_europe_for_citizens_co_funded_en_rgb_right_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4128" y="5911711"/>
            <a:ext cx="3302041" cy="789618"/>
          </a:xfrm>
          <a:prstGeom prst="rect">
            <a:avLst/>
          </a:prstGeom>
        </p:spPr>
      </p:pic>
      <p:pic>
        <p:nvPicPr>
          <p:cNvPr id="6" name="Slika 5" descr="InCoop (4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5661248"/>
            <a:ext cx="1008112" cy="1008112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25A9B44A-F8DF-F141-A358-91457E0608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7868"/>
            <a:ext cx="7772400" cy="2475706"/>
          </a:xfrm>
        </p:spPr>
        <p:txBody>
          <a:bodyPr/>
          <a:lstStyle/>
          <a:p>
            <a:r>
              <a:rPr lang="es-ES"/>
              <a:t>Activities of NGO FAGDO</a:t>
            </a:r>
            <a:endParaRPr lang="es-ES">
              <a:cs typeface="Calibri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1F433C9-57DA-6A4C-B7B9-15C1E13D0F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 vert="horz" lIns="91440" tIns="45720" rIns="91440" bIns="45720" rtlCol="0" anchor="t">
            <a:normAutofit fontScale="62500" lnSpcReduction="20000"/>
          </a:bodyPr>
          <a:lstStyle/>
          <a:p>
            <a:endParaRPr lang="es-ES" dirty="0">
              <a:cs typeface="Calibri"/>
            </a:endParaRPr>
          </a:p>
          <a:p>
            <a:pPr marL="457200" indent="-457200" algn="l">
              <a:buFont typeface="Wingdings" pitchFamily="34" charset="0"/>
              <a:buChar char="ü"/>
            </a:pPr>
            <a:r>
              <a:rPr lang="es-ES">
                <a:ea typeface="+mn-lt"/>
                <a:cs typeface="+mn-lt"/>
              </a:rPr>
              <a:t>Recently, we are mainly engaged in providing transparent local finances. We are trying to make public the municipal budgets in Plovdiv district. </a:t>
            </a:r>
            <a:endParaRPr lang="es-ES" dirty="0">
              <a:ea typeface="+mn-lt"/>
              <a:cs typeface="+mn-lt"/>
            </a:endParaRPr>
          </a:p>
          <a:p>
            <a:pPr marL="457200" indent="-457200" algn="l">
              <a:buFont typeface="Wingdings" pitchFamily="34" charset="0"/>
              <a:buChar char="ü"/>
            </a:pPr>
            <a:r>
              <a:rPr lang="es-ES">
                <a:ea typeface="+mn-lt"/>
                <a:cs typeface="+mn-lt"/>
              </a:rPr>
              <a:t>We want to involve citizens in the debate on municipal costs, to make proposals to the budget by publicly announcing the dates of public discussions. </a:t>
            </a:r>
          </a:p>
          <a:p>
            <a:pPr marL="457200" indent="-457200" algn="l">
              <a:buFont typeface="Wingdings" pitchFamily="34" charset="0"/>
              <a:buChar char="ü"/>
            </a:pPr>
            <a:r>
              <a:rPr lang="es-ES">
                <a:ea typeface="+mn-lt"/>
                <a:cs typeface="+mn-lt"/>
              </a:rPr>
              <a:t>We are trying to encourage taxpayers to be informed about municipal cost, especially for infrastructure. </a:t>
            </a:r>
          </a:p>
          <a:p>
            <a:pPr marL="457200" indent="-457200" algn="l">
              <a:buFont typeface="Wingdings" pitchFamily="34" charset="0"/>
              <a:buChar char="ü"/>
            </a:pPr>
            <a:r>
              <a:rPr lang="es-ES">
                <a:ea typeface="+mn-lt"/>
                <a:cs typeface="+mn-lt"/>
              </a:rPr>
              <a:t>Citizens must participate in the development of municipalities, because this leads to the growth of the region</a:t>
            </a:r>
            <a:endParaRPr lang="es-ES">
              <a:cs typeface="Calibri"/>
            </a:endParaRPr>
          </a:p>
          <a:p>
            <a:endParaRPr lang="es-E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24921740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 descr="eu_flag_europe_for_citizens_co_funded_en_rgb_right_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4128" y="5911711"/>
            <a:ext cx="3302041" cy="789618"/>
          </a:xfrm>
          <a:prstGeom prst="rect">
            <a:avLst/>
          </a:prstGeom>
        </p:spPr>
      </p:pic>
      <p:pic>
        <p:nvPicPr>
          <p:cNvPr id="6" name="Slika 5" descr="InCoop (4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5661248"/>
            <a:ext cx="1008112" cy="1008112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25A9B44A-F8DF-F141-A358-91457E0608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7868"/>
            <a:ext cx="7772400" cy="2475706"/>
          </a:xfrm>
        </p:spPr>
        <p:txBody>
          <a:bodyPr/>
          <a:lstStyle/>
          <a:p>
            <a:r>
              <a:rPr lang="es-ES"/>
              <a:t>Expectations and benefits </a:t>
            </a:r>
            <a:endParaRPr lang="es-ES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1F433C9-57DA-6A4C-B7B9-15C1E13D0F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endParaRPr lang="es-ES" dirty="0">
              <a:cs typeface="Calibri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bg">
                <a:ea typeface="+mn-lt"/>
                <a:cs typeface="+mn-lt"/>
              </a:rPr>
              <a:t>The benefits of our participation in this project are the opportunity to meet new people with a common mission. </a:t>
            </a:r>
            <a:endParaRPr lang="es-ES">
              <a:ea typeface="+mn-lt"/>
              <a:cs typeface="+mn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bg">
                <a:ea typeface="+mn-lt"/>
                <a:cs typeface="+mn-lt"/>
              </a:rPr>
              <a:t>To find common problems and find a common solution. We expect to see the relationship between citizens and institutions in the partner</a:t>
            </a:r>
            <a:r>
              <a:rPr lang="es-ES">
                <a:ea typeface="+mn-lt"/>
                <a:cs typeface="+mn-lt"/>
              </a:rPr>
              <a:t>’s</a:t>
            </a:r>
            <a:r>
              <a:rPr lang="bg">
                <a:ea typeface="+mn-lt"/>
                <a:cs typeface="+mn-lt"/>
              </a:rPr>
              <a:t> countries. </a:t>
            </a:r>
            <a:endParaRPr lang="es-ES">
              <a:ea typeface="+mn-lt"/>
              <a:cs typeface="+mn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bg">
                <a:ea typeface="+mn-lt"/>
                <a:cs typeface="+mn-lt"/>
              </a:rPr>
              <a:t>We would like to borrow good practices</a:t>
            </a:r>
            <a:r>
              <a:rPr lang="es-ES" dirty="0">
                <a:ea typeface="+mn-lt"/>
                <a:cs typeface="+mn-lt"/>
              </a:rPr>
              <a:t> </a:t>
            </a:r>
            <a:endParaRPr lang="es-ES">
              <a:cs typeface="Calibri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01775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d2f621d5-6d30-47a6-953e-1becfcce80b8">
      <UserInfo>
        <DisplayName>Matej Turanský</DisplayName>
        <AccountId>12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2A3EF45B5F15C4580440D36C511DD0D" ma:contentTypeVersion="10" ma:contentTypeDescription="Create a new document." ma:contentTypeScope="" ma:versionID="f81f94ddf317bfb37b1200f9922cf8c5">
  <xsd:schema xmlns:xsd="http://www.w3.org/2001/XMLSchema" xmlns:xs="http://www.w3.org/2001/XMLSchema" xmlns:p="http://schemas.microsoft.com/office/2006/metadata/properties" xmlns:ns2="d2f621d5-6d30-47a6-953e-1becfcce80b8" xmlns:ns3="0d453d62-335c-4223-b45c-4710f6d945fb" targetNamespace="http://schemas.microsoft.com/office/2006/metadata/properties" ma:root="true" ma:fieldsID="4be1e4fb3d05fb01fa4a04b371816875" ns2:_="" ns3:_="">
    <xsd:import namespace="d2f621d5-6d30-47a6-953e-1becfcce80b8"/>
    <xsd:import namespace="0d453d62-335c-4223-b45c-4710f6d945f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f621d5-6d30-47a6-953e-1becfcce80b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453d62-335c-4223-b45c-4710f6d945f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0835634-419A-4B0A-AF8D-233C9D816FEC}">
  <ds:schemaRefs>
    <ds:schemaRef ds:uri="http://schemas.microsoft.com/office/2006/metadata/properties"/>
    <ds:schemaRef ds:uri="http://schemas.microsoft.com/office/infopath/2007/PartnerControls"/>
    <ds:schemaRef ds:uri="d2f621d5-6d30-47a6-953e-1becfcce80b8"/>
  </ds:schemaRefs>
</ds:datastoreItem>
</file>

<file path=customXml/itemProps2.xml><?xml version="1.0" encoding="utf-8"?>
<ds:datastoreItem xmlns:ds="http://schemas.openxmlformats.org/officeDocument/2006/customXml" ds:itemID="{BF8F0572-DC11-42D2-B60A-3EE4CD3337F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AB593CB-1B4B-43AE-A018-45439F2B2CA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2f621d5-6d30-47a6-953e-1becfcce80b8"/>
    <ds:schemaRef ds:uri="0d453d62-335c-4223-b45c-4710f6d945f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1153</TotalTime>
  <Words>108</Words>
  <Application>Microsoft Office PowerPoint</Application>
  <PresentationFormat>On-screen Show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tema</vt:lpstr>
      <vt:lpstr>PowerPoint Presentation</vt:lpstr>
      <vt:lpstr>Introduction of NGO FAGDO </vt:lpstr>
      <vt:lpstr>Goals of the organization</vt:lpstr>
      <vt:lpstr>Activities of NGO FAGDO</vt:lpstr>
      <vt:lpstr>Expectations and benefits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Petra</dc:creator>
  <cp:lastModifiedBy>Zelmira Gerova</cp:lastModifiedBy>
  <cp:revision>118</cp:revision>
  <dcterms:created xsi:type="dcterms:W3CDTF">2020-12-04T07:27:01Z</dcterms:created>
  <dcterms:modified xsi:type="dcterms:W3CDTF">2021-04-21T13:04:14Z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0x01010072A3EF45B5F15C4580440D36C511DD0D</vt:lpwstr>
  </property>
</Properties>
</file>