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65" r:id="rId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759"/>
  </p:normalViewPr>
  <p:slideViewPr>
    <p:cSldViewPr>
      <p:cViewPr varScale="1">
        <p:scale>
          <a:sx n="81" d="100"/>
          <a:sy n="81" d="100"/>
        </p:scale>
        <p:origin x="1421"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0104CD-E77D-4D94-9771-806CEB9D2E8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B5B6E0D-8670-4F6C-B2D1-099EA3114597}">
      <dgm:prSet/>
      <dgm:spPr/>
      <dgm:t>
        <a:bodyPr/>
        <a:lstStyle/>
        <a:p>
          <a:r>
            <a:rPr lang="en-US" dirty="0"/>
            <a:t>The main benefits of the Municipality as a participant are networking with the same or similar stakeholders of this project and transferring examples of good practice between different areas.</a:t>
          </a:r>
        </a:p>
      </dgm:t>
    </dgm:pt>
    <dgm:pt modelId="{0E0CC9E3-3399-4942-B9D3-F32145BFEB6D}" type="parTrans" cxnId="{12B6FE55-F376-4CF0-84DB-34F0FE4DA343}">
      <dgm:prSet/>
      <dgm:spPr/>
      <dgm:t>
        <a:bodyPr/>
        <a:lstStyle/>
        <a:p>
          <a:endParaRPr lang="en-US"/>
        </a:p>
      </dgm:t>
    </dgm:pt>
    <dgm:pt modelId="{6240AC38-4BC2-40A1-86BC-BDCB64AE4367}" type="sibTrans" cxnId="{12B6FE55-F376-4CF0-84DB-34F0FE4DA343}">
      <dgm:prSet/>
      <dgm:spPr/>
      <dgm:t>
        <a:bodyPr/>
        <a:lstStyle/>
        <a:p>
          <a:endParaRPr lang="en-US"/>
        </a:p>
      </dgm:t>
    </dgm:pt>
    <dgm:pt modelId="{E5C718BE-1889-4BE0-B4D3-14152E898B17}">
      <dgm:prSet/>
      <dgm:spPr>
        <a:solidFill>
          <a:schemeClr val="accent1">
            <a:lumMod val="20000"/>
            <a:lumOff val="80000"/>
          </a:schemeClr>
        </a:solidFill>
      </dgm:spPr>
      <dgm:t>
        <a:bodyPr/>
        <a:lstStyle/>
        <a:p>
          <a:r>
            <a:rPr lang="en-US" dirty="0"/>
            <a:t>By connecting with the participants in the project, the Municipality plans to strengthen its own human capacities, the local population, and create a stimulating environment for new initiatives.</a:t>
          </a:r>
        </a:p>
      </dgm:t>
    </dgm:pt>
    <dgm:pt modelId="{02131A7E-B3D5-433B-9AE6-B4144D4DE12B}" type="parTrans" cxnId="{B4027844-4581-43FB-B2F6-CC3F779D611F}">
      <dgm:prSet/>
      <dgm:spPr/>
      <dgm:t>
        <a:bodyPr/>
        <a:lstStyle/>
        <a:p>
          <a:endParaRPr lang="en-US"/>
        </a:p>
      </dgm:t>
    </dgm:pt>
    <dgm:pt modelId="{F625EBB5-6A5E-428C-B4C6-C6229E306DF0}" type="sibTrans" cxnId="{B4027844-4581-43FB-B2F6-CC3F779D611F}">
      <dgm:prSet/>
      <dgm:spPr/>
      <dgm:t>
        <a:bodyPr/>
        <a:lstStyle/>
        <a:p>
          <a:endParaRPr lang="en-US"/>
        </a:p>
      </dgm:t>
    </dgm:pt>
    <dgm:pt modelId="{F988295D-FC0D-480B-B9DF-E0BF2D52EB55}">
      <dgm:prSet/>
      <dgm:spPr>
        <a:solidFill>
          <a:schemeClr val="accent1">
            <a:lumMod val="20000"/>
            <a:lumOff val="80000"/>
          </a:schemeClr>
        </a:solidFill>
      </dgm:spPr>
      <dgm:t>
        <a:bodyPr/>
        <a:lstStyle/>
        <a:p>
          <a:r>
            <a:rPr lang="en-US" dirty="0"/>
            <a:t>By connecting the participants, preconditions are created for its sustainability, </a:t>
          </a:r>
          <a:r>
            <a:rPr lang="en-US" dirty="0" err="1"/>
            <a:t>ie</a:t>
          </a:r>
          <a:r>
            <a:rPr lang="en-US" dirty="0"/>
            <a:t> the continuation of cooperation after the implementation of the project, related to potential initiatives in the future.</a:t>
          </a:r>
        </a:p>
      </dgm:t>
    </dgm:pt>
    <dgm:pt modelId="{D08AB1FC-CB2C-4709-8FC6-B904F43DB354}" type="parTrans" cxnId="{006A772F-B9B9-4861-BE49-A15451737154}">
      <dgm:prSet/>
      <dgm:spPr/>
      <dgm:t>
        <a:bodyPr/>
        <a:lstStyle/>
        <a:p>
          <a:endParaRPr lang="en-US"/>
        </a:p>
      </dgm:t>
    </dgm:pt>
    <dgm:pt modelId="{E62A6F56-8A81-4E37-82A2-A36C477BB895}" type="sibTrans" cxnId="{006A772F-B9B9-4861-BE49-A15451737154}">
      <dgm:prSet/>
      <dgm:spPr/>
      <dgm:t>
        <a:bodyPr/>
        <a:lstStyle/>
        <a:p>
          <a:endParaRPr lang="en-US"/>
        </a:p>
      </dgm:t>
    </dgm:pt>
    <dgm:pt modelId="{7F27AA58-A440-42CA-977E-B82C0BE9854D}">
      <dgm:prSet/>
      <dgm:spPr>
        <a:solidFill>
          <a:schemeClr val="accent1">
            <a:lumMod val="20000"/>
            <a:lumOff val="80000"/>
          </a:schemeClr>
        </a:solidFill>
      </dgm:spPr>
      <dgm:t>
        <a:bodyPr/>
        <a:lstStyle/>
        <a:p>
          <a:r>
            <a:rPr lang="en-US" dirty="0"/>
            <a:t>These project activities act as a starting point for the development of existing and the creation of new policy at the local level.</a:t>
          </a:r>
        </a:p>
      </dgm:t>
    </dgm:pt>
    <dgm:pt modelId="{9B20F274-101F-45CD-8B6F-B82936DF56DF}" type="parTrans" cxnId="{01F9E98D-C1AD-439E-879B-254CB715E4A4}">
      <dgm:prSet/>
      <dgm:spPr/>
      <dgm:t>
        <a:bodyPr/>
        <a:lstStyle/>
        <a:p>
          <a:endParaRPr lang="en-US"/>
        </a:p>
      </dgm:t>
    </dgm:pt>
    <dgm:pt modelId="{11FBE288-68D9-44F1-AF08-A778B484BB16}" type="sibTrans" cxnId="{01F9E98D-C1AD-439E-879B-254CB715E4A4}">
      <dgm:prSet/>
      <dgm:spPr/>
      <dgm:t>
        <a:bodyPr/>
        <a:lstStyle/>
        <a:p>
          <a:endParaRPr lang="en-US"/>
        </a:p>
      </dgm:t>
    </dgm:pt>
    <dgm:pt modelId="{1B6CC302-EE21-4E6B-A31E-0FC7D1DA2B8A}" type="pres">
      <dgm:prSet presAssocID="{030104CD-E77D-4D94-9771-806CEB9D2E88}" presName="root" presStyleCnt="0">
        <dgm:presLayoutVars>
          <dgm:dir/>
          <dgm:resizeHandles val="exact"/>
        </dgm:presLayoutVars>
      </dgm:prSet>
      <dgm:spPr/>
    </dgm:pt>
    <dgm:pt modelId="{2E4816B0-9F77-4A17-A6FF-DB9D4637B296}" type="pres">
      <dgm:prSet presAssocID="{6B5B6E0D-8670-4F6C-B2D1-099EA3114597}" presName="compNode" presStyleCnt="0"/>
      <dgm:spPr/>
    </dgm:pt>
    <dgm:pt modelId="{431DA525-3F99-4CD9-B95E-29F6732542DC}" type="pres">
      <dgm:prSet presAssocID="{6B5B6E0D-8670-4F6C-B2D1-099EA3114597}" presName="bgRect" presStyleLbl="bgShp" presStyleIdx="0" presStyleCnt="4"/>
      <dgm:spPr>
        <a:solidFill>
          <a:schemeClr val="accent1">
            <a:lumMod val="20000"/>
            <a:lumOff val="80000"/>
          </a:schemeClr>
        </a:solidFill>
      </dgm:spPr>
    </dgm:pt>
    <dgm:pt modelId="{60648178-DF6D-4892-93EB-ABEFE9076A95}" type="pres">
      <dgm:prSet presAssocID="{6B5B6E0D-8670-4F6C-B2D1-099EA311459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67FF7762-822A-49B8-8F04-AD56E021A29A}" type="pres">
      <dgm:prSet presAssocID="{6B5B6E0D-8670-4F6C-B2D1-099EA3114597}" presName="spaceRect" presStyleCnt="0"/>
      <dgm:spPr/>
    </dgm:pt>
    <dgm:pt modelId="{86BFCF61-2090-48C2-BAB0-9D9CE264068A}" type="pres">
      <dgm:prSet presAssocID="{6B5B6E0D-8670-4F6C-B2D1-099EA3114597}" presName="parTx" presStyleLbl="revTx" presStyleIdx="0" presStyleCnt="4">
        <dgm:presLayoutVars>
          <dgm:chMax val="0"/>
          <dgm:chPref val="0"/>
        </dgm:presLayoutVars>
      </dgm:prSet>
      <dgm:spPr/>
    </dgm:pt>
    <dgm:pt modelId="{93E5EB7C-686A-4595-918B-E7A03B37CAEE}" type="pres">
      <dgm:prSet presAssocID="{6240AC38-4BC2-40A1-86BC-BDCB64AE4367}" presName="sibTrans" presStyleCnt="0"/>
      <dgm:spPr/>
    </dgm:pt>
    <dgm:pt modelId="{3A84C712-6768-4EC6-A066-417F04BF28BB}" type="pres">
      <dgm:prSet presAssocID="{E5C718BE-1889-4BE0-B4D3-14152E898B17}" presName="compNode" presStyleCnt="0"/>
      <dgm:spPr/>
    </dgm:pt>
    <dgm:pt modelId="{2F1A1E75-E111-4CB7-97A4-A61933766681}" type="pres">
      <dgm:prSet presAssocID="{E5C718BE-1889-4BE0-B4D3-14152E898B17}" presName="bgRect" presStyleLbl="bgShp" presStyleIdx="1" presStyleCnt="4"/>
      <dgm:spPr>
        <a:solidFill>
          <a:schemeClr val="accent1">
            <a:lumMod val="20000"/>
            <a:lumOff val="80000"/>
          </a:schemeClr>
        </a:solidFill>
      </dgm:spPr>
    </dgm:pt>
    <dgm:pt modelId="{88D99DD7-7AC3-4ABE-ADB9-572EBF07C1B9}" type="pres">
      <dgm:prSet presAssocID="{E5C718BE-1889-4BE0-B4D3-14152E898B1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AB491DAA-7C65-471C-B8FD-986C4464F026}" type="pres">
      <dgm:prSet presAssocID="{E5C718BE-1889-4BE0-B4D3-14152E898B17}" presName="spaceRect" presStyleCnt="0"/>
      <dgm:spPr/>
    </dgm:pt>
    <dgm:pt modelId="{CFE2FAF7-54E0-4EDE-BE01-15FF2A4B45B8}" type="pres">
      <dgm:prSet presAssocID="{E5C718BE-1889-4BE0-B4D3-14152E898B17}" presName="parTx" presStyleLbl="revTx" presStyleIdx="1" presStyleCnt="4">
        <dgm:presLayoutVars>
          <dgm:chMax val="0"/>
          <dgm:chPref val="0"/>
        </dgm:presLayoutVars>
      </dgm:prSet>
      <dgm:spPr/>
    </dgm:pt>
    <dgm:pt modelId="{F35469C0-36B4-4DBA-8337-EDCCA461203A}" type="pres">
      <dgm:prSet presAssocID="{F625EBB5-6A5E-428C-B4C6-C6229E306DF0}" presName="sibTrans" presStyleCnt="0"/>
      <dgm:spPr/>
    </dgm:pt>
    <dgm:pt modelId="{73B39447-3821-4519-B588-F39B31C000AA}" type="pres">
      <dgm:prSet presAssocID="{F988295D-FC0D-480B-B9DF-E0BF2D52EB55}" presName="compNode" presStyleCnt="0"/>
      <dgm:spPr/>
    </dgm:pt>
    <dgm:pt modelId="{EE0C0319-9DB7-47A4-9D6F-8AB07B0A0F3C}" type="pres">
      <dgm:prSet presAssocID="{F988295D-FC0D-480B-B9DF-E0BF2D52EB55}" presName="bgRect" presStyleLbl="bgShp" presStyleIdx="2" presStyleCnt="4"/>
      <dgm:spPr>
        <a:solidFill>
          <a:schemeClr val="accent1">
            <a:lumMod val="20000"/>
            <a:lumOff val="80000"/>
          </a:schemeClr>
        </a:solidFill>
      </dgm:spPr>
    </dgm:pt>
    <dgm:pt modelId="{187AE5B4-61FB-4E59-B4C7-1F3BC5869887}" type="pres">
      <dgm:prSet presAssocID="{F988295D-FC0D-480B-B9DF-E0BF2D52EB5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kovanje"/>
        </a:ext>
      </dgm:extLst>
    </dgm:pt>
    <dgm:pt modelId="{FF3C4097-C7B3-456E-9F0A-06883371B968}" type="pres">
      <dgm:prSet presAssocID="{F988295D-FC0D-480B-B9DF-E0BF2D52EB55}" presName="spaceRect" presStyleCnt="0"/>
      <dgm:spPr/>
    </dgm:pt>
    <dgm:pt modelId="{C982E01F-6756-4572-A5D6-F18AF5094E38}" type="pres">
      <dgm:prSet presAssocID="{F988295D-FC0D-480B-B9DF-E0BF2D52EB55}" presName="parTx" presStyleLbl="revTx" presStyleIdx="2" presStyleCnt="4">
        <dgm:presLayoutVars>
          <dgm:chMax val="0"/>
          <dgm:chPref val="0"/>
        </dgm:presLayoutVars>
      </dgm:prSet>
      <dgm:spPr/>
    </dgm:pt>
    <dgm:pt modelId="{E4A8BD69-3D28-4DC1-B289-3C63C492355D}" type="pres">
      <dgm:prSet presAssocID="{E62A6F56-8A81-4E37-82A2-A36C477BB895}" presName="sibTrans" presStyleCnt="0"/>
      <dgm:spPr/>
    </dgm:pt>
    <dgm:pt modelId="{2F09C710-2510-424A-983E-2CABC7EC9DE0}" type="pres">
      <dgm:prSet presAssocID="{7F27AA58-A440-42CA-977E-B82C0BE9854D}" presName="compNode" presStyleCnt="0"/>
      <dgm:spPr/>
    </dgm:pt>
    <dgm:pt modelId="{459CCF3D-8A5E-4765-B5EC-55F6DD68D1FC}" type="pres">
      <dgm:prSet presAssocID="{7F27AA58-A440-42CA-977E-B82C0BE9854D}" presName="bgRect" presStyleLbl="bgShp" presStyleIdx="3" presStyleCnt="4"/>
      <dgm:spPr>
        <a:solidFill>
          <a:schemeClr val="accent1">
            <a:lumMod val="20000"/>
            <a:lumOff val="80000"/>
          </a:schemeClr>
        </a:solidFill>
      </dgm:spPr>
    </dgm:pt>
    <dgm:pt modelId="{93BD8AD2-4D3E-4AA0-9EB5-C8DC23ED397B}" type="pres">
      <dgm:prSet presAssocID="{7F27AA58-A440-42CA-977E-B82C0BE9854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a"/>
        </a:ext>
      </dgm:extLst>
    </dgm:pt>
    <dgm:pt modelId="{D3BEFB36-A202-4A24-BC6A-BCA4472FC286}" type="pres">
      <dgm:prSet presAssocID="{7F27AA58-A440-42CA-977E-B82C0BE9854D}" presName="spaceRect" presStyleCnt="0"/>
      <dgm:spPr/>
    </dgm:pt>
    <dgm:pt modelId="{AF2B977D-6895-4CF6-868D-51FFEF805982}" type="pres">
      <dgm:prSet presAssocID="{7F27AA58-A440-42CA-977E-B82C0BE9854D}" presName="parTx" presStyleLbl="revTx" presStyleIdx="3" presStyleCnt="4">
        <dgm:presLayoutVars>
          <dgm:chMax val="0"/>
          <dgm:chPref val="0"/>
        </dgm:presLayoutVars>
      </dgm:prSet>
      <dgm:spPr/>
    </dgm:pt>
  </dgm:ptLst>
  <dgm:cxnLst>
    <dgm:cxn modelId="{2A7B2A18-8746-4406-BE25-109E38468582}" type="presOf" srcId="{F988295D-FC0D-480B-B9DF-E0BF2D52EB55}" destId="{C982E01F-6756-4572-A5D6-F18AF5094E38}" srcOrd="0" destOrd="0" presId="urn:microsoft.com/office/officeart/2018/2/layout/IconVerticalSolidList"/>
    <dgm:cxn modelId="{006A772F-B9B9-4861-BE49-A15451737154}" srcId="{030104CD-E77D-4D94-9771-806CEB9D2E88}" destId="{F988295D-FC0D-480B-B9DF-E0BF2D52EB55}" srcOrd="2" destOrd="0" parTransId="{D08AB1FC-CB2C-4709-8FC6-B904F43DB354}" sibTransId="{E62A6F56-8A81-4E37-82A2-A36C477BB895}"/>
    <dgm:cxn modelId="{7A798E5E-2A48-47E3-B137-45DE9021C675}" type="presOf" srcId="{7F27AA58-A440-42CA-977E-B82C0BE9854D}" destId="{AF2B977D-6895-4CF6-868D-51FFEF805982}" srcOrd="0" destOrd="0" presId="urn:microsoft.com/office/officeart/2018/2/layout/IconVerticalSolidList"/>
    <dgm:cxn modelId="{B4027844-4581-43FB-B2F6-CC3F779D611F}" srcId="{030104CD-E77D-4D94-9771-806CEB9D2E88}" destId="{E5C718BE-1889-4BE0-B4D3-14152E898B17}" srcOrd="1" destOrd="0" parTransId="{02131A7E-B3D5-433B-9AE6-B4144D4DE12B}" sibTransId="{F625EBB5-6A5E-428C-B4C6-C6229E306DF0}"/>
    <dgm:cxn modelId="{12B6FE55-F376-4CF0-84DB-34F0FE4DA343}" srcId="{030104CD-E77D-4D94-9771-806CEB9D2E88}" destId="{6B5B6E0D-8670-4F6C-B2D1-099EA3114597}" srcOrd="0" destOrd="0" parTransId="{0E0CC9E3-3399-4942-B9D3-F32145BFEB6D}" sibTransId="{6240AC38-4BC2-40A1-86BC-BDCB64AE4367}"/>
    <dgm:cxn modelId="{A7B13A85-C51E-4E6B-8786-622A50413470}" type="presOf" srcId="{E5C718BE-1889-4BE0-B4D3-14152E898B17}" destId="{CFE2FAF7-54E0-4EDE-BE01-15FF2A4B45B8}" srcOrd="0" destOrd="0" presId="urn:microsoft.com/office/officeart/2018/2/layout/IconVerticalSolidList"/>
    <dgm:cxn modelId="{01F9E98D-C1AD-439E-879B-254CB715E4A4}" srcId="{030104CD-E77D-4D94-9771-806CEB9D2E88}" destId="{7F27AA58-A440-42CA-977E-B82C0BE9854D}" srcOrd="3" destOrd="0" parTransId="{9B20F274-101F-45CD-8B6F-B82936DF56DF}" sibTransId="{11FBE288-68D9-44F1-AF08-A778B484BB16}"/>
    <dgm:cxn modelId="{CC1323D2-CEDB-484B-9917-A938C14AA480}" type="presOf" srcId="{030104CD-E77D-4D94-9771-806CEB9D2E88}" destId="{1B6CC302-EE21-4E6B-A31E-0FC7D1DA2B8A}" srcOrd="0" destOrd="0" presId="urn:microsoft.com/office/officeart/2018/2/layout/IconVerticalSolidList"/>
    <dgm:cxn modelId="{B2BDAFDB-2671-4619-B95A-06A18B755FBF}" type="presOf" srcId="{6B5B6E0D-8670-4F6C-B2D1-099EA3114597}" destId="{86BFCF61-2090-48C2-BAB0-9D9CE264068A}" srcOrd="0" destOrd="0" presId="urn:microsoft.com/office/officeart/2018/2/layout/IconVerticalSolidList"/>
    <dgm:cxn modelId="{90E6597D-2CFE-4F84-AC72-EDC76E07F8BE}" type="presParOf" srcId="{1B6CC302-EE21-4E6B-A31E-0FC7D1DA2B8A}" destId="{2E4816B0-9F77-4A17-A6FF-DB9D4637B296}" srcOrd="0" destOrd="0" presId="urn:microsoft.com/office/officeart/2018/2/layout/IconVerticalSolidList"/>
    <dgm:cxn modelId="{89FB6C7B-2AF4-4047-9DDA-7F1B7073E724}" type="presParOf" srcId="{2E4816B0-9F77-4A17-A6FF-DB9D4637B296}" destId="{431DA525-3F99-4CD9-B95E-29F6732542DC}" srcOrd="0" destOrd="0" presId="urn:microsoft.com/office/officeart/2018/2/layout/IconVerticalSolidList"/>
    <dgm:cxn modelId="{7B5B51DF-1611-4934-9156-F989B196C9C1}" type="presParOf" srcId="{2E4816B0-9F77-4A17-A6FF-DB9D4637B296}" destId="{60648178-DF6D-4892-93EB-ABEFE9076A95}" srcOrd="1" destOrd="0" presId="urn:microsoft.com/office/officeart/2018/2/layout/IconVerticalSolidList"/>
    <dgm:cxn modelId="{821BEAAE-39C9-46FE-AB4D-E0ABEB127287}" type="presParOf" srcId="{2E4816B0-9F77-4A17-A6FF-DB9D4637B296}" destId="{67FF7762-822A-49B8-8F04-AD56E021A29A}" srcOrd="2" destOrd="0" presId="urn:microsoft.com/office/officeart/2018/2/layout/IconVerticalSolidList"/>
    <dgm:cxn modelId="{71A4AA32-B22F-4CE1-95FD-458E3C283D01}" type="presParOf" srcId="{2E4816B0-9F77-4A17-A6FF-DB9D4637B296}" destId="{86BFCF61-2090-48C2-BAB0-9D9CE264068A}" srcOrd="3" destOrd="0" presId="urn:microsoft.com/office/officeart/2018/2/layout/IconVerticalSolidList"/>
    <dgm:cxn modelId="{A47D6A9E-9122-41B4-A892-BDB1693F093C}" type="presParOf" srcId="{1B6CC302-EE21-4E6B-A31E-0FC7D1DA2B8A}" destId="{93E5EB7C-686A-4595-918B-E7A03B37CAEE}" srcOrd="1" destOrd="0" presId="urn:microsoft.com/office/officeart/2018/2/layout/IconVerticalSolidList"/>
    <dgm:cxn modelId="{A212FE31-671C-4478-ADF9-A23B1C486A61}" type="presParOf" srcId="{1B6CC302-EE21-4E6B-A31E-0FC7D1DA2B8A}" destId="{3A84C712-6768-4EC6-A066-417F04BF28BB}" srcOrd="2" destOrd="0" presId="urn:microsoft.com/office/officeart/2018/2/layout/IconVerticalSolidList"/>
    <dgm:cxn modelId="{0B6CA163-24C5-476F-81E7-867BC93457B2}" type="presParOf" srcId="{3A84C712-6768-4EC6-A066-417F04BF28BB}" destId="{2F1A1E75-E111-4CB7-97A4-A61933766681}" srcOrd="0" destOrd="0" presId="urn:microsoft.com/office/officeart/2018/2/layout/IconVerticalSolidList"/>
    <dgm:cxn modelId="{32FEB991-0369-4DAA-B239-7215F8896169}" type="presParOf" srcId="{3A84C712-6768-4EC6-A066-417F04BF28BB}" destId="{88D99DD7-7AC3-4ABE-ADB9-572EBF07C1B9}" srcOrd="1" destOrd="0" presId="urn:microsoft.com/office/officeart/2018/2/layout/IconVerticalSolidList"/>
    <dgm:cxn modelId="{10C5F4BC-4831-4B08-8CE5-85DDB6E9ECFA}" type="presParOf" srcId="{3A84C712-6768-4EC6-A066-417F04BF28BB}" destId="{AB491DAA-7C65-471C-B8FD-986C4464F026}" srcOrd="2" destOrd="0" presId="urn:microsoft.com/office/officeart/2018/2/layout/IconVerticalSolidList"/>
    <dgm:cxn modelId="{2E18A47F-86B9-4C8F-A11E-B93C3C4E075E}" type="presParOf" srcId="{3A84C712-6768-4EC6-A066-417F04BF28BB}" destId="{CFE2FAF7-54E0-4EDE-BE01-15FF2A4B45B8}" srcOrd="3" destOrd="0" presId="urn:microsoft.com/office/officeart/2018/2/layout/IconVerticalSolidList"/>
    <dgm:cxn modelId="{5C68D92A-2982-403C-9B30-1F3FC2E1403D}" type="presParOf" srcId="{1B6CC302-EE21-4E6B-A31E-0FC7D1DA2B8A}" destId="{F35469C0-36B4-4DBA-8337-EDCCA461203A}" srcOrd="3" destOrd="0" presId="urn:microsoft.com/office/officeart/2018/2/layout/IconVerticalSolidList"/>
    <dgm:cxn modelId="{6B90DE74-1F93-438B-A32A-7B461CCA663E}" type="presParOf" srcId="{1B6CC302-EE21-4E6B-A31E-0FC7D1DA2B8A}" destId="{73B39447-3821-4519-B588-F39B31C000AA}" srcOrd="4" destOrd="0" presId="urn:microsoft.com/office/officeart/2018/2/layout/IconVerticalSolidList"/>
    <dgm:cxn modelId="{77852C86-C3AE-409C-BF93-8313EB0BEACE}" type="presParOf" srcId="{73B39447-3821-4519-B588-F39B31C000AA}" destId="{EE0C0319-9DB7-47A4-9D6F-8AB07B0A0F3C}" srcOrd="0" destOrd="0" presId="urn:microsoft.com/office/officeart/2018/2/layout/IconVerticalSolidList"/>
    <dgm:cxn modelId="{BC184545-8462-44E4-8D12-7FEF703E8624}" type="presParOf" srcId="{73B39447-3821-4519-B588-F39B31C000AA}" destId="{187AE5B4-61FB-4E59-B4C7-1F3BC5869887}" srcOrd="1" destOrd="0" presId="urn:microsoft.com/office/officeart/2018/2/layout/IconVerticalSolidList"/>
    <dgm:cxn modelId="{236A67C7-110D-48E9-A264-139AF93A0949}" type="presParOf" srcId="{73B39447-3821-4519-B588-F39B31C000AA}" destId="{FF3C4097-C7B3-456E-9F0A-06883371B968}" srcOrd="2" destOrd="0" presId="urn:microsoft.com/office/officeart/2018/2/layout/IconVerticalSolidList"/>
    <dgm:cxn modelId="{32108B32-7842-44B9-B202-37AC56CC61EE}" type="presParOf" srcId="{73B39447-3821-4519-B588-F39B31C000AA}" destId="{C982E01F-6756-4572-A5D6-F18AF5094E38}" srcOrd="3" destOrd="0" presId="urn:microsoft.com/office/officeart/2018/2/layout/IconVerticalSolidList"/>
    <dgm:cxn modelId="{EE7A47F8-787B-482E-95DE-6B67B9EA2641}" type="presParOf" srcId="{1B6CC302-EE21-4E6B-A31E-0FC7D1DA2B8A}" destId="{E4A8BD69-3D28-4DC1-B289-3C63C492355D}" srcOrd="5" destOrd="0" presId="urn:microsoft.com/office/officeart/2018/2/layout/IconVerticalSolidList"/>
    <dgm:cxn modelId="{A7926194-9A8F-4337-9F2B-58D454924743}" type="presParOf" srcId="{1B6CC302-EE21-4E6B-A31E-0FC7D1DA2B8A}" destId="{2F09C710-2510-424A-983E-2CABC7EC9DE0}" srcOrd="6" destOrd="0" presId="urn:microsoft.com/office/officeart/2018/2/layout/IconVerticalSolidList"/>
    <dgm:cxn modelId="{AD5645BF-D37A-47AD-8A16-0007F0E1E3B3}" type="presParOf" srcId="{2F09C710-2510-424A-983E-2CABC7EC9DE0}" destId="{459CCF3D-8A5E-4765-B5EC-55F6DD68D1FC}" srcOrd="0" destOrd="0" presId="urn:microsoft.com/office/officeart/2018/2/layout/IconVerticalSolidList"/>
    <dgm:cxn modelId="{D8320A6B-D4DC-4C8E-94BB-55857CD5960D}" type="presParOf" srcId="{2F09C710-2510-424A-983E-2CABC7EC9DE0}" destId="{93BD8AD2-4D3E-4AA0-9EB5-C8DC23ED397B}" srcOrd="1" destOrd="0" presId="urn:microsoft.com/office/officeart/2018/2/layout/IconVerticalSolidList"/>
    <dgm:cxn modelId="{40ED7196-4649-45B3-AAF4-3A0119322BEB}" type="presParOf" srcId="{2F09C710-2510-424A-983E-2CABC7EC9DE0}" destId="{D3BEFB36-A202-4A24-BC6A-BCA4472FC286}" srcOrd="2" destOrd="0" presId="urn:microsoft.com/office/officeart/2018/2/layout/IconVerticalSolidList"/>
    <dgm:cxn modelId="{FE2ACCC7-5BFE-4BE8-A89F-973B8A15A8C7}" type="presParOf" srcId="{2F09C710-2510-424A-983E-2CABC7EC9DE0}" destId="{AF2B977D-6895-4CF6-868D-51FFEF8059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DA525-3F99-4CD9-B95E-29F6732542DC}">
      <dsp:nvSpPr>
        <dsp:cNvPr id="0" name=""/>
        <dsp:cNvSpPr/>
      </dsp:nvSpPr>
      <dsp:spPr>
        <a:xfrm>
          <a:off x="0" y="2075"/>
          <a:ext cx="8229600" cy="1052056"/>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60648178-DF6D-4892-93EB-ABEFE9076A95}">
      <dsp:nvSpPr>
        <dsp:cNvPr id="0" name=""/>
        <dsp:cNvSpPr/>
      </dsp:nvSpPr>
      <dsp:spPr>
        <a:xfrm>
          <a:off x="318247" y="238788"/>
          <a:ext cx="578630" cy="578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BFCF61-2090-48C2-BAB0-9D9CE264068A}">
      <dsp:nvSpPr>
        <dsp:cNvPr id="0" name=""/>
        <dsp:cNvSpPr/>
      </dsp:nvSpPr>
      <dsp:spPr>
        <a:xfrm>
          <a:off x="1215125" y="2075"/>
          <a:ext cx="7014474" cy="1052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343" tIns="111343" rIns="111343" bIns="111343" numCol="1" spcCol="1270" anchor="ctr" anchorCtr="0">
          <a:noAutofit/>
        </a:bodyPr>
        <a:lstStyle/>
        <a:p>
          <a:pPr marL="0" lvl="0" indent="0" algn="l" defTabSz="755650">
            <a:lnSpc>
              <a:spcPct val="90000"/>
            </a:lnSpc>
            <a:spcBef>
              <a:spcPct val="0"/>
            </a:spcBef>
            <a:spcAft>
              <a:spcPct val="35000"/>
            </a:spcAft>
            <a:buNone/>
          </a:pPr>
          <a:r>
            <a:rPr lang="en-US" sz="1700" kern="1200" dirty="0"/>
            <a:t>The main benefits of the Municipality as a participant are networking with the same or similar stakeholders of this project and transferring examples of good practice between different areas.</a:t>
          </a:r>
        </a:p>
      </dsp:txBody>
      <dsp:txXfrm>
        <a:off x="1215125" y="2075"/>
        <a:ext cx="7014474" cy="1052056"/>
      </dsp:txXfrm>
    </dsp:sp>
    <dsp:sp modelId="{2F1A1E75-E111-4CB7-97A4-A61933766681}">
      <dsp:nvSpPr>
        <dsp:cNvPr id="0" name=""/>
        <dsp:cNvSpPr/>
      </dsp:nvSpPr>
      <dsp:spPr>
        <a:xfrm>
          <a:off x="0" y="1317146"/>
          <a:ext cx="8229600" cy="1052056"/>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88D99DD7-7AC3-4ABE-ADB9-572EBF07C1B9}">
      <dsp:nvSpPr>
        <dsp:cNvPr id="0" name=""/>
        <dsp:cNvSpPr/>
      </dsp:nvSpPr>
      <dsp:spPr>
        <a:xfrm>
          <a:off x="318247" y="1553858"/>
          <a:ext cx="578630" cy="5786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E2FAF7-54E0-4EDE-BE01-15FF2A4B45B8}">
      <dsp:nvSpPr>
        <dsp:cNvPr id="0" name=""/>
        <dsp:cNvSpPr/>
      </dsp:nvSpPr>
      <dsp:spPr>
        <a:xfrm>
          <a:off x="1215125" y="1317146"/>
          <a:ext cx="7014474" cy="105205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1343" tIns="111343" rIns="111343" bIns="111343" numCol="1" spcCol="1270" anchor="ctr" anchorCtr="0">
          <a:noAutofit/>
        </a:bodyPr>
        <a:lstStyle/>
        <a:p>
          <a:pPr marL="0" lvl="0" indent="0" algn="l" defTabSz="755650">
            <a:lnSpc>
              <a:spcPct val="90000"/>
            </a:lnSpc>
            <a:spcBef>
              <a:spcPct val="0"/>
            </a:spcBef>
            <a:spcAft>
              <a:spcPct val="35000"/>
            </a:spcAft>
            <a:buNone/>
          </a:pPr>
          <a:r>
            <a:rPr lang="en-US" sz="1700" kern="1200" dirty="0"/>
            <a:t>By connecting with the participants in the project, the Municipality plans to strengthen its own human capacities, the local population, and create a stimulating environment for new initiatives.</a:t>
          </a:r>
        </a:p>
      </dsp:txBody>
      <dsp:txXfrm>
        <a:off x="1215125" y="1317146"/>
        <a:ext cx="7014474" cy="1052056"/>
      </dsp:txXfrm>
    </dsp:sp>
    <dsp:sp modelId="{EE0C0319-9DB7-47A4-9D6F-8AB07B0A0F3C}">
      <dsp:nvSpPr>
        <dsp:cNvPr id="0" name=""/>
        <dsp:cNvSpPr/>
      </dsp:nvSpPr>
      <dsp:spPr>
        <a:xfrm>
          <a:off x="0" y="2632216"/>
          <a:ext cx="8229600" cy="1052056"/>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187AE5B4-61FB-4E59-B4C7-1F3BC5869887}">
      <dsp:nvSpPr>
        <dsp:cNvPr id="0" name=""/>
        <dsp:cNvSpPr/>
      </dsp:nvSpPr>
      <dsp:spPr>
        <a:xfrm>
          <a:off x="318247" y="2868929"/>
          <a:ext cx="578630" cy="5786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82E01F-6756-4572-A5D6-F18AF5094E38}">
      <dsp:nvSpPr>
        <dsp:cNvPr id="0" name=""/>
        <dsp:cNvSpPr/>
      </dsp:nvSpPr>
      <dsp:spPr>
        <a:xfrm>
          <a:off x="1215125" y="2632216"/>
          <a:ext cx="7014474" cy="105205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1343" tIns="111343" rIns="111343" bIns="111343" numCol="1" spcCol="1270" anchor="ctr" anchorCtr="0">
          <a:noAutofit/>
        </a:bodyPr>
        <a:lstStyle/>
        <a:p>
          <a:pPr marL="0" lvl="0" indent="0" algn="l" defTabSz="755650">
            <a:lnSpc>
              <a:spcPct val="90000"/>
            </a:lnSpc>
            <a:spcBef>
              <a:spcPct val="0"/>
            </a:spcBef>
            <a:spcAft>
              <a:spcPct val="35000"/>
            </a:spcAft>
            <a:buNone/>
          </a:pPr>
          <a:r>
            <a:rPr lang="en-US" sz="1700" kern="1200" dirty="0"/>
            <a:t>By connecting the participants, preconditions are created for its sustainability, </a:t>
          </a:r>
          <a:r>
            <a:rPr lang="en-US" sz="1700" kern="1200" dirty="0" err="1"/>
            <a:t>ie</a:t>
          </a:r>
          <a:r>
            <a:rPr lang="en-US" sz="1700" kern="1200" dirty="0"/>
            <a:t> the continuation of cooperation after the implementation of the project, related to potential initiatives in the future.</a:t>
          </a:r>
        </a:p>
      </dsp:txBody>
      <dsp:txXfrm>
        <a:off x="1215125" y="2632216"/>
        <a:ext cx="7014474" cy="1052056"/>
      </dsp:txXfrm>
    </dsp:sp>
    <dsp:sp modelId="{459CCF3D-8A5E-4765-B5EC-55F6DD68D1FC}">
      <dsp:nvSpPr>
        <dsp:cNvPr id="0" name=""/>
        <dsp:cNvSpPr/>
      </dsp:nvSpPr>
      <dsp:spPr>
        <a:xfrm>
          <a:off x="0" y="3947286"/>
          <a:ext cx="8229600" cy="1052056"/>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93BD8AD2-4D3E-4AA0-9EB5-C8DC23ED397B}">
      <dsp:nvSpPr>
        <dsp:cNvPr id="0" name=""/>
        <dsp:cNvSpPr/>
      </dsp:nvSpPr>
      <dsp:spPr>
        <a:xfrm>
          <a:off x="318247" y="4183999"/>
          <a:ext cx="578630" cy="5786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2B977D-6895-4CF6-868D-51FFEF805982}">
      <dsp:nvSpPr>
        <dsp:cNvPr id="0" name=""/>
        <dsp:cNvSpPr/>
      </dsp:nvSpPr>
      <dsp:spPr>
        <a:xfrm>
          <a:off x="1215125" y="3947286"/>
          <a:ext cx="7014474" cy="105205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1343" tIns="111343" rIns="111343" bIns="111343" numCol="1" spcCol="1270" anchor="ctr" anchorCtr="0">
          <a:noAutofit/>
        </a:bodyPr>
        <a:lstStyle/>
        <a:p>
          <a:pPr marL="0" lvl="0" indent="0" algn="l" defTabSz="755650">
            <a:lnSpc>
              <a:spcPct val="90000"/>
            </a:lnSpc>
            <a:spcBef>
              <a:spcPct val="0"/>
            </a:spcBef>
            <a:spcAft>
              <a:spcPct val="35000"/>
            </a:spcAft>
            <a:buNone/>
          </a:pPr>
          <a:r>
            <a:rPr lang="en-US" sz="1700" kern="1200" dirty="0"/>
            <a:t>These project activities act as a starting point for the development of existing and the creation of new policy at the local level.</a:t>
          </a:r>
        </a:p>
      </dsp:txBody>
      <dsp:txXfrm>
        <a:off x="1215125" y="3947286"/>
        <a:ext cx="7014474" cy="105205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a:t>Kliknite da biste uredili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22.2.2021.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okomitog teksta 2"/>
          <p:cNvSpPr>
            <a:spLocks noGrp="1"/>
          </p:cNvSpPr>
          <p:nvPr>
            <p:ph type="body" orient="vert" idx="1"/>
          </p:nvPr>
        </p:nvSpPr>
        <p:spPr/>
        <p:txBody>
          <a:bodyPr vert="eaVert"/>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22.2.2021.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a:t>Kliknite da biste uredili stil naslova matrice</a:t>
            </a: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22.2.2021.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sadržaja 2"/>
          <p:cNvSpPr>
            <a:spLocks noGrp="1"/>
          </p:cNvSpPr>
          <p:nvPr>
            <p:ph idx="1"/>
          </p:nvPr>
        </p:nvSpPr>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22.2.2021.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a:t>Kliknite da biste uredili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stilove teksta matrice</a:t>
            </a: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22.2.2021.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FDC1A071-2A74-455A-A49A-8BB21E4AC2F6}" type="datetimeFigureOut">
              <a:rPr lang="sr-Latn-CS" smtClean="0"/>
              <a:pPr/>
              <a:t>22.2.2021.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a:t>Kliknite da biste uredili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FDC1A071-2A74-455A-A49A-8BB21E4AC2F6}" type="datetimeFigureOut">
              <a:rPr lang="sr-Latn-CS" smtClean="0"/>
              <a:pPr/>
              <a:t>22.2.2021.</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datuma 2"/>
          <p:cNvSpPr>
            <a:spLocks noGrp="1"/>
          </p:cNvSpPr>
          <p:nvPr>
            <p:ph type="dt" sz="half" idx="10"/>
          </p:nvPr>
        </p:nvSpPr>
        <p:spPr/>
        <p:txBody>
          <a:bodyPr/>
          <a:lstStyle/>
          <a:p>
            <a:fld id="{FDC1A071-2A74-455A-A49A-8BB21E4AC2F6}" type="datetimeFigureOut">
              <a:rPr lang="sr-Latn-CS" smtClean="0"/>
              <a:pPr/>
              <a:t>22.2.2021.</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FDC1A071-2A74-455A-A49A-8BB21E4AC2F6}" type="datetimeFigureOut">
              <a:rPr lang="sr-Latn-CS" smtClean="0"/>
              <a:pPr/>
              <a:t>22.2.2021.</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a:t>Kliknite da biste uredili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stilove teksta matrice</a:t>
            </a:r>
          </a:p>
        </p:txBody>
      </p:sp>
      <p:sp>
        <p:nvSpPr>
          <p:cNvPr id="5" name="Rezervirano mjesto datuma 4"/>
          <p:cNvSpPr>
            <a:spLocks noGrp="1"/>
          </p:cNvSpPr>
          <p:nvPr>
            <p:ph type="dt" sz="half" idx="10"/>
          </p:nvPr>
        </p:nvSpPr>
        <p:spPr/>
        <p:txBody>
          <a:bodyPr/>
          <a:lstStyle/>
          <a:p>
            <a:fld id="{FDC1A071-2A74-455A-A49A-8BB21E4AC2F6}" type="datetimeFigureOut">
              <a:rPr lang="sr-Latn-CS" smtClean="0"/>
              <a:pPr/>
              <a:t>22.2.2021.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a:t>Kliknite da biste uredili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stilove teksta matrice</a:t>
            </a:r>
          </a:p>
        </p:txBody>
      </p:sp>
      <p:sp>
        <p:nvSpPr>
          <p:cNvPr id="5" name="Rezervirano mjesto datuma 4"/>
          <p:cNvSpPr>
            <a:spLocks noGrp="1"/>
          </p:cNvSpPr>
          <p:nvPr>
            <p:ph type="dt" sz="half" idx="10"/>
          </p:nvPr>
        </p:nvSpPr>
        <p:spPr/>
        <p:txBody>
          <a:bodyPr/>
          <a:lstStyle/>
          <a:p>
            <a:fld id="{FDC1A071-2A74-455A-A49A-8BB21E4AC2F6}" type="datetimeFigureOut">
              <a:rPr lang="sr-Latn-CS" smtClean="0"/>
              <a:pPr/>
              <a:t>22.2.2021.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1A071-2A74-455A-A49A-8BB21E4AC2F6}" type="datetimeFigureOut">
              <a:rPr lang="sr-Latn-CS" smtClean="0"/>
              <a:pPr/>
              <a:t>22.2.2021.</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D72BF-B849-4E00-8E72-529104776363}"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eu_flag_europe_for_citizens_co_funded_en_rgb_right_.jpg"/>
          <p:cNvPicPr>
            <a:picLocks noChangeAspect="1"/>
          </p:cNvPicPr>
          <p:nvPr/>
        </p:nvPicPr>
        <p:blipFill>
          <a:blip r:embed="rId2" cstate="print"/>
          <a:stretch>
            <a:fillRect/>
          </a:stretch>
        </p:blipFill>
        <p:spPr>
          <a:xfrm>
            <a:off x="107504" y="5949280"/>
            <a:ext cx="3131840" cy="748918"/>
          </a:xfrm>
          <a:prstGeom prst="rect">
            <a:avLst/>
          </a:prstGeom>
        </p:spPr>
      </p:pic>
      <p:pic>
        <p:nvPicPr>
          <p:cNvPr id="8" name="Slika 7" descr="InCoop (3).png"/>
          <p:cNvPicPr>
            <a:picLocks noChangeAspect="1"/>
          </p:cNvPicPr>
          <p:nvPr/>
        </p:nvPicPr>
        <p:blipFill>
          <a:blip r:embed="rId3" cstate="print"/>
          <a:stretch>
            <a:fillRect/>
          </a:stretch>
        </p:blipFill>
        <p:spPr>
          <a:xfrm>
            <a:off x="3131840" y="0"/>
            <a:ext cx="5904656" cy="6237312"/>
          </a:xfrm>
          <a:prstGeom prst="rect">
            <a:avLst/>
          </a:prstGeom>
        </p:spPr>
      </p:pic>
      <p:sp>
        <p:nvSpPr>
          <p:cNvPr id="3" name="Marcador de texto 2">
            <a:extLst>
              <a:ext uri="{FF2B5EF4-FFF2-40B4-BE49-F238E27FC236}">
                <a16:creationId xmlns:a16="http://schemas.microsoft.com/office/drawing/2014/main" id="{A195677B-3C44-E945-BB23-EBB33EC24DC5}"/>
              </a:ext>
            </a:extLst>
          </p:cNvPr>
          <p:cNvSpPr>
            <a:spLocks noGrp="1"/>
          </p:cNvSpPr>
          <p:nvPr>
            <p:ph type="body" idx="1"/>
          </p:nvPr>
        </p:nvSpPr>
        <p:spPr>
          <a:xfrm>
            <a:off x="395536" y="1340769"/>
            <a:ext cx="8099177" cy="3066132"/>
          </a:xfrm>
        </p:spPr>
        <p:txBody>
          <a:bodyPr/>
          <a:lstStyle/>
          <a:p>
            <a:r>
              <a:rPr lang="es-ES" sz="3600" dirty="0" err="1">
                <a:solidFill>
                  <a:schemeClr val="tx1"/>
                </a:solidFill>
              </a:rPr>
              <a:t>Incoop</a:t>
            </a:r>
            <a:r>
              <a:rPr lang="es-ES" sz="3600" dirty="0">
                <a:solidFill>
                  <a:schemeClr val="tx1"/>
                </a:solidFill>
              </a:rPr>
              <a:t> </a:t>
            </a:r>
            <a:r>
              <a:rPr lang="es-ES" dirty="0">
                <a:solidFill>
                  <a:schemeClr val="tx1"/>
                </a:solidFill>
              </a:rPr>
              <a:t>– </a:t>
            </a:r>
            <a:r>
              <a:rPr lang="es-ES" dirty="0" err="1">
                <a:solidFill>
                  <a:schemeClr val="tx1"/>
                </a:solidFill>
              </a:rPr>
              <a:t>Kick</a:t>
            </a:r>
            <a:r>
              <a:rPr lang="es-ES" dirty="0">
                <a:solidFill>
                  <a:schemeClr val="tx1"/>
                </a:solidFill>
              </a:rPr>
              <a:t> off Meeting &amp; </a:t>
            </a:r>
            <a:r>
              <a:rPr lang="es-ES" dirty="0" err="1">
                <a:solidFill>
                  <a:schemeClr val="tx1"/>
                </a:solidFill>
              </a:rPr>
              <a:t>Presentation</a:t>
            </a:r>
            <a:r>
              <a:rPr lang="es-ES" dirty="0">
                <a:solidFill>
                  <a:schemeClr val="tx1"/>
                </a:solidFill>
              </a:rPr>
              <a:t> of </a:t>
            </a:r>
            <a:r>
              <a:rPr lang="es-ES" dirty="0" err="1">
                <a:solidFill>
                  <a:schemeClr val="tx1"/>
                </a:solidFill>
              </a:rPr>
              <a:t>the</a:t>
            </a:r>
            <a:r>
              <a:rPr lang="es-ES" dirty="0">
                <a:solidFill>
                  <a:schemeClr val="tx1"/>
                </a:solidFill>
              </a:rPr>
              <a:t> </a:t>
            </a:r>
            <a:r>
              <a:rPr lang="es-ES" dirty="0" err="1">
                <a:solidFill>
                  <a:schemeClr val="tx1"/>
                </a:solidFill>
              </a:rPr>
              <a:t>Situation</a:t>
            </a:r>
            <a:r>
              <a:rPr lang="es-ES" dirty="0">
                <a:solidFill>
                  <a:schemeClr val="tx1"/>
                </a:solidFill>
              </a:rPr>
              <a:t> of </a:t>
            </a:r>
            <a:r>
              <a:rPr lang="es-ES" dirty="0" err="1">
                <a:solidFill>
                  <a:schemeClr val="tx1"/>
                </a:solidFill>
              </a:rPr>
              <a:t>Existing</a:t>
            </a:r>
            <a:r>
              <a:rPr lang="es-ES" dirty="0">
                <a:solidFill>
                  <a:schemeClr val="tx1"/>
                </a:solidFill>
              </a:rPr>
              <a:t> Inter-municipal and Inter-</a:t>
            </a:r>
            <a:r>
              <a:rPr lang="es-ES" dirty="0" err="1">
                <a:solidFill>
                  <a:schemeClr val="tx1"/>
                </a:solidFill>
              </a:rPr>
              <a:t>sectoral</a:t>
            </a:r>
            <a:r>
              <a:rPr lang="es-ES" dirty="0">
                <a:solidFill>
                  <a:schemeClr val="tx1"/>
                </a:solidFill>
              </a:rPr>
              <a:t> </a:t>
            </a:r>
            <a:r>
              <a:rPr lang="es-ES" dirty="0" err="1">
                <a:solidFill>
                  <a:schemeClr val="tx1"/>
                </a:solidFill>
              </a:rPr>
              <a:t>Actors</a:t>
            </a:r>
            <a:r>
              <a:rPr lang="es-ES" dirty="0">
                <a:solidFill>
                  <a:schemeClr val="tx1"/>
                </a:solidFill>
              </a:rPr>
              <a:t> in </a:t>
            </a:r>
            <a:r>
              <a:rPr lang="es-ES" dirty="0" err="1">
                <a:solidFill>
                  <a:schemeClr val="tx1"/>
                </a:solidFill>
              </a:rPr>
              <a:t>Europe</a:t>
            </a:r>
            <a:r>
              <a:rPr lang="es-ES" dirty="0">
                <a:solidFill>
                  <a:schemeClr val="tx1"/>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eu_flag_europe_for_citizens_co_funded_en_rgb_right_.jpg"/>
          <p:cNvPicPr>
            <a:picLocks noChangeAspect="1"/>
          </p:cNvPicPr>
          <p:nvPr/>
        </p:nvPicPr>
        <p:blipFill>
          <a:blip r:embed="rId2" cstate="print"/>
          <a:stretch>
            <a:fillRect/>
          </a:stretch>
        </p:blipFill>
        <p:spPr>
          <a:xfrm>
            <a:off x="5724128" y="5911711"/>
            <a:ext cx="3302041" cy="789618"/>
          </a:xfrm>
          <a:prstGeom prst="rect">
            <a:avLst/>
          </a:prstGeom>
        </p:spPr>
      </p:pic>
      <p:pic>
        <p:nvPicPr>
          <p:cNvPr id="6" name="Slika 5" descr="InCoop (4).png"/>
          <p:cNvPicPr>
            <a:picLocks noChangeAspect="1"/>
          </p:cNvPicPr>
          <p:nvPr/>
        </p:nvPicPr>
        <p:blipFill>
          <a:blip r:embed="rId3" cstate="print"/>
          <a:stretch>
            <a:fillRect/>
          </a:stretch>
        </p:blipFill>
        <p:spPr>
          <a:xfrm>
            <a:off x="395536" y="5661248"/>
            <a:ext cx="1008112" cy="1008112"/>
          </a:xfrm>
          <a:prstGeom prst="rect">
            <a:avLst/>
          </a:prstGeom>
        </p:spPr>
      </p:pic>
      <p:sp>
        <p:nvSpPr>
          <p:cNvPr id="2" name="Título 1">
            <a:extLst>
              <a:ext uri="{FF2B5EF4-FFF2-40B4-BE49-F238E27FC236}">
                <a16:creationId xmlns:a16="http://schemas.microsoft.com/office/drawing/2014/main" id="{25A9B44A-F8DF-F141-A358-91457E0608DF}"/>
              </a:ext>
            </a:extLst>
          </p:cNvPr>
          <p:cNvSpPr>
            <a:spLocks noGrp="1"/>
          </p:cNvSpPr>
          <p:nvPr>
            <p:ph type="ctrTitle"/>
          </p:nvPr>
        </p:nvSpPr>
        <p:spPr>
          <a:xfrm>
            <a:off x="685800" y="217868"/>
            <a:ext cx="7772400" cy="2475706"/>
          </a:xfrm>
        </p:spPr>
        <p:txBody>
          <a:bodyPr>
            <a:normAutofit/>
          </a:bodyPr>
          <a:lstStyle/>
          <a:p>
            <a:r>
              <a:rPr lang="hr-HR" sz="2800" dirty="0"/>
              <a:t>Erdut </a:t>
            </a:r>
            <a:r>
              <a:rPr lang="hr-HR" sz="2800" dirty="0" err="1"/>
              <a:t>Municipality</a:t>
            </a:r>
            <a:endParaRPr lang="es-ES" sz="2800" dirty="0"/>
          </a:p>
        </p:txBody>
      </p:sp>
      <p:sp>
        <p:nvSpPr>
          <p:cNvPr id="3" name="Subtítulo 2">
            <a:extLst>
              <a:ext uri="{FF2B5EF4-FFF2-40B4-BE49-F238E27FC236}">
                <a16:creationId xmlns:a16="http://schemas.microsoft.com/office/drawing/2014/main" id="{11F433C9-57DA-6A4C-B7B9-15C1E13D0F53}"/>
              </a:ext>
            </a:extLst>
          </p:cNvPr>
          <p:cNvSpPr>
            <a:spLocks noGrp="1"/>
          </p:cNvSpPr>
          <p:nvPr>
            <p:ph type="subTitle" idx="1"/>
          </p:nvPr>
        </p:nvSpPr>
        <p:spPr>
          <a:xfrm>
            <a:off x="827584" y="2348880"/>
            <a:ext cx="2880320" cy="3289920"/>
          </a:xfrm>
          <a:solidFill>
            <a:schemeClr val="accent1">
              <a:lumMod val="20000"/>
              <a:lumOff val="80000"/>
            </a:schemeClr>
          </a:solidFill>
        </p:spPr>
        <p:txBody>
          <a:bodyPr>
            <a:normAutofit lnSpcReduction="10000"/>
          </a:bodyPr>
          <a:lstStyle/>
          <a:p>
            <a:pPr marL="171450" indent="-171450" algn="l">
              <a:buFont typeface="Wingdings" panose="05000000000000000000" pitchFamily="2" charset="2"/>
              <a:buChar char="v"/>
            </a:pPr>
            <a:r>
              <a:rPr lang="en-US" sz="1600" dirty="0">
                <a:solidFill>
                  <a:schemeClr val="tx1"/>
                </a:solidFill>
              </a:rPr>
              <a:t>The municipality of Erdut is located in the east of Croatia in Osijek-</a:t>
            </a:r>
            <a:r>
              <a:rPr lang="en-US" sz="1600" dirty="0" err="1">
                <a:solidFill>
                  <a:schemeClr val="tx1"/>
                </a:solidFill>
              </a:rPr>
              <a:t>Baranja</a:t>
            </a:r>
            <a:r>
              <a:rPr lang="en-US" sz="1600" dirty="0">
                <a:solidFill>
                  <a:schemeClr val="tx1"/>
                </a:solidFill>
              </a:rPr>
              <a:t> County</a:t>
            </a:r>
            <a:endParaRPr lang="hr-HR" sz="1600" dirty="0">
              <a:solidFill>
                <a:schemeClr val="tx1"/>
              </a:solidFill>
            </a:endParaRPr>
          </a:p>
          <a:p>
            <a:pPr marL="171450" indent="-171450" algn="l">
              <a:buFont typeface="Wingdings" panose="05000000000000000000" pitchFamily="2" charset="2"/>
              <a:buChar char="v"/>
            </a:pPr>
            <a:r>
              <a:rPr lang="hr-HR" sz="1600" dirty="0">
                <a:solidFill>
                  <a:schemeClr val="tx1"/>
                </a:solidFill>
              </a:rPr>
              <a:t> </a:t>
            </a:r>
            <a:r>
              <a:rPr lang="hr-HR" sz="1600" dirty="0" err="1">
                <a:solidFill>
                  <a:schemeClr val="tx1"/>
                </a:solidFill>
              </a:rPr>
              <a:t>Established</a:t>
            </a:r>
            <a:r>
              <a:rPr lang="hr-HR" sz="1600" dirty="0">
                <a:solidFill>
                  <a:schemeClr val="tx1"/>
                </a:solidFill>
              </a:rPr>
              <a:t> </a:t>
            </a:r>
            <a:r>
              <a:rPr lang="hr-HR" sz="1600" dirty="0" err="1">
                <a:solidFill>
                  <a:schemeClr val="tx1"/>
                </a:solidFill>
              </a:rPr>
              <a:t>in</a:t>
            </a:r>
            <a:r>
              <a:rPr lang="hr-HR" sz="1600" dirty="0">
                <a:solidFill>
                  <a:schemeClr val="tx1"/>
                </a:solidFill>
              </a:rPr>
              <a:t> 1993.</a:t>
            </a:r>
          </a:p>
          <a:p>
            <a:pPr marL="171450" indent="-171450" algn="l">
              <a:buFont typeface="Wingdings" panose="05000000000000000000" pitchFamily="2" charset="2"/>
              <a:buChar char="v"/>
            </a:pPr>
            <a:r>
              <a:rPr lang="en-US" sz="1600" dirty="0">
                <a:solidFill>
                  <a:schemeClr val="tx1"/>
                </a:solidFill>
              </a:rPr>
              <a:t>The municipality consists of 4 villages: Erdut, </a:t>
            </a:r>
            <a:r>
              <a:rPr lang="en-US" sz="1600" dirty="0" err="1">
                <a:solidFill>
                  <a:schemeClr val="tx1"/>
                </a:solidFill>
              </a:rPr>
              <a:t>Aljmaš</a:t>
            </a:r>
            <a:r>
              <a:rPr lang="en-US" sz="1600" dirty="0">
                <a:solidFill>
                  <a:schemeClr val="tx1"/>
                </a:solidFill>
              </a:rPr>
              <a:t>, </a:t>
            </a:r>
            <a:r>
              <a:rPr lang="en-US" sz="1600" dirty="0" err="1">
                <a:solidFill>
                  <a:schemeClr val="tx1"/>
                </a:solidFill>
              </a:rPr>
              <a:t>Bijelo</a:t>
            </a:r>
            <a:r>
              <a:rPr lang="en-US" sz="1600" dirty="0">
                <a:solidFill>
                  <a:schemeClr val="tx1"/>
                </a:solidFill>
              </a:rPr>
              <a:t> </a:t>
            </a:r>
            <a:r>
              <a:rPr lang="en-US" sz="1600" dirty="0" err="1">
                <a:solidFill>
                  <a:schemeClr val="tx1"/>
                </a:solidFill>
              </a:rPr>
              <a:t>Brdo</a:t>
            </a:r>
            <a:r>
              <a:rPr lang="en-US" sz="1600" dirty="0">
                <a:solidFill>
                  <a:schemeClr val="tx1"/>
                </a:solidFill>
              </a:rPr>
              <a:t> and Dalj as the municipal center</a:t>
            </a:r>
            <a:endParaRPr lang="hr-HR" sz="1600" dirty="0">
              <a:solidFill>
                <a:schemeClr val="tx1"/>
              </a:solidFill>
            </a:endParaRPr>
          </a:p>
          <a:p>
            <a:pPr marL="171450" indent="-171450" algn="l">
              <a:buFont typeface="Wingdings" panose="05000000000000000000" pitchFamily="2" charset="2"/>
              <a:buChar char="v"/>
            </a:pPr>
            <a:r>
              <a:rPr lang="es-ES" sz="1600" dirty="0">
                <a:solidFill>
                  <a:schemeClr val="tx1"/>
                </a:solidFill>
              </a:rPr>
              <a:t>Multicultural environment (Croats, Serbia and Hungarians)</a:t>
            </a:r>
            <a:r>
              <a:rPr lang="hr-HR" sz="1600" dirty="0">
                <a:solidFill>
                  <a:schemeClr val="tx1"/>
                </a:solidFill>
              </a:rPr>
              <a:t>: 7.308 </a:t>
            </a:r>
            <a:r>
              <a:rPr lang="hr-HR" sz="1600" dirty="0" err="1">
                <a:solidFill>
                  <a:schemeClr val="tx1"/>
                </a:solidFill>
              </a:rPr>
              <a:t>inhabitants</a:t>
            </a:r>
            <a:endParaRPr lang="hr-HR" sz="1600" dirty="0">
              <a:solidFill>
                <a:schemeClr val="tx1"/>
              </a:solidFill>
            </a:endParaRPr>
          </a:p>
          <a:p>
            <a:pPr marL="171450" indent="-171450" algn="l">
              <a:buFont typeface="Wingdings" panose="05000000000000000000" pitchFamily="2" charset="2"/>
              <a:buChar char="v"/>
            </a:pPr>
            <a:r>
              <a:rPr lang="en-US" sz="1600" dirty="0">
                <a:solidFill>
                  <a:schemeClr val="tx1"/>
                </a:solidFill>
              </a:rPr>
              <a:t>Economic basis: agriculture and tourism</a:t>
            </a:r>
            <a:endParaRPr lang="es-ES" sz="1600" dirty="0">
              <a:solidFill>
                <a:schemeClr val="tx1"/>
              </a:solidFill>
            </a:endParaRPr>
          </a:p>
          <a:p>
            <a:endParaRPr lang="es-ES" dirty="0"/>
          </a:p>
          <a:p>
            <a:pPr marL="457200" indent="-457200">
              <a:buFont typeface="Arial" panose="020B0604020202020204" pitchFamily="34" charset="0"/>
              <a:buChar char="•"/>
            </a:pPr>
            <a:endParaRPr lang="es-ES" dirty="0"/>
          </a:p>
        </p:txBody>
      </p:sp>
      <p:pic>
        <p:nvPicPr>
          <p:cNvPr id="4" name="Slika 3">
            <a:extLst>
              <a:ext uri="{FF2B5EF4-FFF2-40B4-BE49-F238E27FC236}">
                <a16:creationId xmlns:a16="http://schemas.microsoft.com/office/drawing/2014/main" id="{CCD9F9DA-E068-40BB-B8CA-EBF9D0A63AAB}"/>
              </a:ext>
            </a:extLst>
          </p:cNvPr>
          <p:cNvPicPr>
            <a:picLocks noChangeAspect="1"/>
          </p:cNvPicPr>
          <p:nvPr/>
        </p:nvPicPr>
        <p:blipFill>
          <a:blip r:embed="rId4"/>
          <a:stretch>
            <a:fillRect/>
          </a:stretch>
        </p:blipFill>
        <p:spPr>
          <a:xfrm>
            <a:off x="6588224" y="617351"/>
            <a:ext cx="1338946" cy="1271999"/>
          </a:xfrm>
          <a:prstGeom prst="rect">
            <a:avLst/>
          </a:prstGeom>
        </p:spPr>
      </p:pic>
      <p:pic>
        <p:nvPicPr>
          <p:cNvPr id="7" name="Slika 6">
            <a:extLst>
              <a:ext uri="{FF2B5EF4-FFF2-40B4-BE49-F238E27FC236}">
                <a16:creationId xmlns:a16="http://schemas.microsoft.com/office/drawing/2014/main" id="{113C8E25-835F-4ED6-806E-4D643F701476}"/>
              </a:ext>
            </a:extLst>
          </p:cNvPr>
          <p:cNvPicPr>
            <a:picLocks noChangeAspect="1"/>
          </p:cNvPicPr>
          <p:nvPr/>
        </p:nvPicPr>
        <p:blipFill>
          <a:blip r:embed="rId5"/>
          <a:stretch>
            <a:fillRect/>
          </a:stretch>
        </p:blipFill>
        <p:spPr>
          <a:xfrm>
            <a:off x="3929716" y="1974798"/>
            <a:ext cx="2578732" cy="2494017"/>
          </a:xfrm>
          <a:prstGeom prst="rect">
            <a:avLst/>
          </a:prstGeom>
        </p:spPr>
      </p:pic>
      <p:pic>
        <p:nvPicPr>
          <p:cNvPr id="8" name="Slika 7">
            <a:extLst>
              <a:ext uri="{FF2B5EF4-FFF2-40B4-BE49-F238E27FC236}">
                <a16:creationId xmlns:a16="http://schemas.microsoft.com/office/drawing/2014/main" id="{788D17D6-BC76-4D8B-9BE1-202905CAFC6C}"/>
              </a:ext>
            </a:extLst>
          </p:cNvPr>
          <p:cNvPicPr>
            <a:picLocks noChangeAspect="1"/>
          </p:cNvPicPr>
          <p:nvPr/>
        </p:nvPicPr>
        <p:blipFill>
          <a:blip r:embed="rId6"/>
          <a:stretch>
            <a:fillRect/>
          </a:stretch>
        </p:blipFill>
        <p:spPr>
          <a:xfrm>
            <a:off x="6592576" y="4077072"/>
            <a:ext cx="2007895" cy="1427966"/>
          </a:xfrm>
          <a:prstGeom prst="rect">
            <a:avLst/>
          </a:prstGeom>
        </p:spPr>
      </p:pic>
      <p:pic>
        <p:nvPicPr>
          <p:cNvPr id="9" name="Slika 8">
            <a:extLst>
              <a:ext uri="{FF2B5EF4-FFF2-40B4-BE49-F238E27FC236}">
                <a16:creationId xmlns:a16="http://schemas.microsoft.com/office/drawing/2014/main" id="{101C1E5E-9B9A-4343-8855-961850EE602F}"/>
              </a:ext>
            </a:extLst>
          </p:cNvPr>
          <p:cNvPicPr>
            <a:picLocks noChangeAspect="1"/>
          </p:cNvPicPr>
          <p:nvPr/>
        </p:nvPicPr>
        <p:blipFill>
          <a:blip r:embed="rId7"/>
          <a:stretch>
            <a:fillRect/>
          </a:stretch>
        </p:blipFill>
        <p:spPr>
          <a:xfrm>
            <a:off x="6087144" y="2668651"/>
            <a:ext cx="1286232" cy="16339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1694D37-CBBA-4DBD-8295-EF88D510763B}"/>
              </a:ext>
            </a:extLst>
          </p:cNvPr>
          <p:cNvSpPr>
            <a:spLocks noGrp="1"/>
          </p:cNvSpPr>
          <p:nvPr>
            <p:ph type="title"/>
          </p:nvPr>
        </p:nvSpPr>
        <p:spPr>
          <a:xfrm>
            <a:off x="457200" y="274638"/>
            <a:ext cx="8229600" cy="1143000"/>
          </a:xfrm>
        </p:spPr>
        <p:txBody>
          <a:bodyPr anchor="ctr">
            <a:normAutofit/>
          </a:bodyPr>
          <a:lstStyle/>
          <a:p>
            <a:pPr algn="l">
              <a:lnSpc>
                <a:spcPct val="90000"/>
              </a:lnSpc>
            </a:pPr>
            <a:r>
              <a:rPr lang="hr-HR" sz="2400" dirty="0" err="1"/>
              <a:t>Entrepreneurship</a:t>
            </a:r>
            <a:r>
              <a:rPr lang="hr-HR" sz="2400" dirty="0"/>
              <a:t> development </a:t>
            </a:r>
            <a:r>
              <a:rPr lang="hr-HR" sz="2400" dirty="0" err="1"/>
              <a:t>Center</a:t>
            </a:r>
            <a:r>
              <a:rPr lang="hr-HR" sz="2400" dirty="0"/>
              <a:t> </a:t>
            </a:r>
            <a:r>
              <a:rPr lang="hr-HR" sz="2400" dirty="0" err="1"/>
              <a:t>of</a:t>
            </a:r>
            <a:r>
              <a:rPr lang="hr-HR" sz="2400" dirty="0"/>
              <a:t> Erdut </a:t>
            </a:r>
            <a:r>
              <a:rPr lang="hr-HR" sz="2400" dirty="0" err="1"/>
              <a:t>Municipality</a:t>
            </a:r>
            <a:r>
              <a:rPr lang="hr-HR" sz="2400" dirty="0"/>
              <a:t> </a:t>
            </a:r>
            <a:r>
              <a:rPr lang="hr-HR" sz="2400" dirty="0" err="1"/>
              <a:t>Local</a:t>
            </a:r>
            <a:r>
              <a:rPr lang="hr-HR" sz="2400" dirty="0"/>
              <a:t> </a:t>
            </a:r>
            <a:r>
              <a:rPr lang="hr-HR" sz="2400" dirty="0" err="1"/>
              <a:t>develop</a:t>
            </a:r>
            <a:r>
              <a:rPr lang="hr-HR" sz="2400" dirty="0"/>
              <a:t> </a:t>
            </a:r>
            <a:r>
              <a:rPr lang="hr-HR" sz="2400" dirty="0" err="1"/>
              <a:t>Agency</a:t>
            </a:r>
            <a:r>
              <a:rPr lang="hr-HR" sz="2400" dirty="0"/>
              <a:t> </a:t>
            </a:r>
            <a:r>
              <a:rPr lang="hr-HR" sz="2400" dirty="0" err="1"/>
              <a:t>Ltd</a:t>
            </a:r>
            <a:r>
              <a:rPr lang="hr-HR" sz="2000" dirty="0"/>
              <a:t>.</a:t>
            </a:r>
          </a:p>
        </p:txBody>
      </p:sp>
      <p:sp>
        <p:nvSpPr>
          <p:cNvPr id="3" name="Rezervirano mjesto sadržaja 2">
            <a:extLst>
              <a:ext uri="{FF2B5EF4-FFF2-40B4-BE49-F238E27FC236}">
                <a16:creationId xmlns:a16="http://schemas.microsoft.com/office/drawing/2014/main" id="{70A00083-DFEA-4EB2-B0DF-23726FD02074}"/>
              </a:ext>
            </a:extLst>
          </p:cNvPr>
          <p:cNvSpPr>
            <a:spLocks noGrp="1"/>
          </p:cNvSpPr>
          <p:nvPr>
            <p:ph sz="half" idx="1"/>
          </p:nvPr>
        </p:nvSpPr>
        <p:spPr>
          <a:xfrm>
            <a:off x="457200" y="1600200"/>
            <a:ext cx="4038600" cy="4525963"/>
          </a:xfrm>
          <a:solidFill>
            <a:schemeClr val="accent1">
              <a:lumMod val="20000"/>
              <a:lumOff val="80000"/>
            </a:schemeClr>
          </a:solidFill>
        </p:spPr>
        <p:txBody>
          <a:bodyPr>
            <a:normAutofit/>
          </a:bodyPr>
          <a:lstStyle/>
          <a:p>
            <a:pPr>
              <a:lnSpc>
                <a:spcPct val="90000"/>
              </a:lnSpc>
              <a:buFont typeface="Wingdings" panose="05000000000000000000" pitchFamily="2" charset="2"/>
              <a:buChar char="v"/>
            </a:pPr>
            <a:r>
              <a:rPr lang="en-US" sz="1300" dirty="0"/>
              <a:t>In 2007, the Municipality of Erdut established a support institution, the Entrepreneurship and Development Center of  Erdut</a:t>
            </a:r>
            <a:r>
              <a:rPr lang="hr-HR" sz="1300" dirty="0"/>
              <a:t> </a:t>
            </a:r>
            <a:r>
              <a:rPr lang="hr-HR" sz="1300" dirty="0" err="1"/>
              <a:t>Municipality</a:t>
            </a:r>
            <a:endParaRPr lang="hr-HR" sz="1300" dirty="0"/>
          </a:p>
          <a:p>
            <a:pPr>
              <a:lnSpc>
                <a:spcPct val="90000"/>
              </a:lnSpc>
              <a:buFont typeface="Wingdings" panose="05000000000000000000" pitchFamily="2" charset="2"/>
              <a:buChar char="v"/>
            </a:pPr>
            <a:r>
              <a:rPr lang="en-US" sz="1300" dirty="0"/>
              <a:t>Some of the goals are:</a:t>
            </a:r>
            <a:r>
              <a:rPr lang="hr-HR" sz="1300" dirty="0"/>
              <a:t> </a:t>
            </a:r>
            <a:r>
              <a:rPr lang="en-US" sz="1300" dirty="0"/>
              <a:t>promotion and development of local, innovative entrepreneurship with a tendency to strengthen entrepreneurial potential</a:t>
            </a:r>
            <a:r>
              <a:rPr lang="hr-HR" sz="1300" dirty="0"/>
              <a:t>, </a:t>
            </a:r>
            <a:r>
              <a:rPr lang="en-US" sz="1300" dirty="0"/>
              <a:t>development of rural area, agriculture and continental tourism</a:t>
            </a:r>
            <a:r>
              <a:rPr lang="hr-HR" sz="1300" dirty="0"/>
              <a:t>, </a:t>
            </a:r>
            <a:r>
              <a:rPr lang="en-US" sz="1300" dirty="0"/>
              <a:t>applying knowledge and ensuring higher levels of competencies</a:t>
            </a:r>
            <a:r>
              <a:rPr lang="hr-HR" sz="1300" dirty="0"/>
              <a:t>, </a:t>
            </a:r>
            <a:r>
              <a:rPr lang="en-US" sz="1300" dirty="0"/>
              <a:t>strengthening the intensity of cooperation in all fields, and networking</a:t>
            </a:r>
            <a:endParaRPr lang="hr-HR" sz="1300" dirty="0"/>
          </a:p>
          <a:p>
            <a:pPr marL="0" indent="0">
              <a:lnSpc>
                <a:spcPct val="90000"/>
              </a:lnSpc>
              <a:buNone/>
            </a:pPr>
            <a:endParaRPr lang="hr-HR" sz="1300" dirty="0"/>
          </a:p>
          <a:p>
            <a:pPr>
              <a:lnSpc>
                <a:spcPct val="90000"/>
              </a:lnSpc>
              <a:buFont typeface="Wingdings" panose="05000000000000000000" pitchFamily="2" charset="2"/>
              <a:buChar char="v"/>
            </a:pPr>
            <a:r>
              <a:rPr lang="en-US" sz="1300" dirty="0"/>
              <a:t>PORC LRA develops and implements projects on behalf and for the municipality of Erdut, and also cooperates with all relevant institutions in Croatia</a:t>
            </a:r>
            <a:r>
              <a:rPr lang="hr-HR" sz="1300" dirty="0"/>
              <a:t> </a:t>
            </a:r>
            <a:r>
              <a:rPr lang="hr-HR" sz="1300" dirty="0" err="1"/>
              <a:t>and</a:t>
            </a:r>
            <a:r>
              <a:rPr lang="hr-HR" sz="1300" dirty="0"/>
              <a:t> </a:t>
            </a:r>
            <a:r>
              <a:rPr lang="hr-HR" sz="1300" dirty="0" err="1"/>
              <a:t>wider</a:t>
            </a:r>
            <a:r>
              <a:rPr lang="hr-HR" sz="1300" dirty="0"/>
              <a:t>.</a:t>
            </a:r>
          </a:p>
          <a:p>
            <a:pPr>
              <a:lnSpc>
                <a:spcPct val="90000"/>
              </a:lnSpc>
              <a:buFont typeface="Wingdings" panose="05000000000000000000" pitchFamily="2" charset="2"/>
              <a:buChar char="v"/>
            </a:pPr>
            <a:r>
              <a:rPr lang="hr-HR" sz="1300" dirty="0"/>
              <a:t>some </a:t>
            </a:r>
            <a:r>
              <a:rPr lang="hr-HR" sz="1300" dirty="0" err="1"/>
              <a:t>of</a:t>
            </a:r>
            <a:r>
              <a:rPr lang="hr-HR" sz="1300" dirty="0"/>
              <a:t> </a:t>
            </a:r>
            <a:r>
              <a:rPr lang="hr-HR" sz="1300" dirty="0" err="1"/>
              <a:t>the</a:t>
            </a:r>
            <a:r>
              <a:rPr lang="hr-HR" sz="1300" dirty="0"/>
              <a:t> </a:t>
            </a:r>
            <a:r>
              <a:rPr lang="hr-HR" sz="1300" dirty="0" err="1"/>
              <a:t>services</a:t>
            </a:r>
            <a:r>
              <a:rPr lang="hr-HR" sz="1300" dirty="0"/>
              <a:t>: </a:t>
            </a:r>
            <a:r>
              <a:rPr lang="en-US" sz="1300" dirty="0"/>
              <a:t>project writing, project implementation, consulting, education</a:t>
            </a:r>
            <a:r>
              <a:rPr lang="hr-HR" sz="1300" dirty="0"/>
              <a:t>…</a:t>
            </a:r>
          </a:p>
          <a:p>
            <a:pPr>
              <a:lnSpc>
                <a:spcPct val="90000"/>
              </a:lnSpc>
              <a:buFont typeface="Wingdings" panose="05000000000000000000" pitchFamily="2" charset="2"/>
              <a:buChar char="v"/>
            </a:pPr>
            <a:r>
              <a:rPr lang="en-US" sz="1300" dirty="0"/>
              <a:t>some of the projects from the </a:t>
            </a:r>
            <a:r>
              <a:rPr lang="hr-HR" sz="1300" dirty="0"/>
              <a:t>E</a:t>
            </a:r>
            <a:r>
              <a:rPr lang="en-US" sz="1300" dirty="0" err="1"/>
              <a:t>urope</a:t>
            </a:r>
            <a:r>
              <a:rPr lang="en-US" sz="1300" dirty="0"/>
              <a:t> for citizens program</a:t>
            </a:r>
            <a:r>
              <a:rPr lang="hr-HR" sz="1300" dirty="0"/>
              <a:t>: projektu E.W.Y. (</a:t>
            </a:r>
            <a:r>
              <a:rPr lang="hr-HR" sz="1300" dirty="0" err="1"/>
              <a:t>Italy</a:t>
            </a:r>
            <a:r>
              <a:rPr lang="hr-HR" sz="1300" dirty="0"/>
              <a:t>) , EU ROADS project (</a:t>
            </a:r>
            <a:r>
              <a:rPr lang="hr-HR" sz="1300" dirty="0" err="1"/>
              <a:t>Slovenia</a:t>
            </a:r>
            <a:r>
              <a:rPr lang="hr-HR" sz="1300" dirty="0"/>
              <a:t>) , </a:t>
            </a:r>
            <a:r>
              <a:rPr lang="hr-HR" sz="1300" dirty="0" err="1"/>
              <a:t>Achieve</a:t>
            </a:r>
            <a:r>
              <a:rPr lang="hr-HR" sz="1300" dirty="0"/>
              <a:t> (</a:t>
            </a:r>
            <a:r>
              <a:rPr lang="hr-HR" sz="1300" dirty="0" err="1"/>
              <a:t>Italy</a:t>
            </a:r>
            <a:r>
              <a:rPr lang="hr-HR" sz="1300" dirty="0"/>
              <a:t>), East-West project….</a:t>
            </a:r>
          </a:p>
          <a:p>
            <a:pPr>
              <a:lnSpc>
                <a:spcPct val="90000"/>
              </a:lnSpc>
              <a:buFont typeface="Wingdings" panose="05000000000000000000" pitchFamily="2" charset="2"/>
              <a:buChar char="v"/>
            </a:pPr>
            <a:endParaRPr lang="hr-HR" sz="1300" dirty="0"/>
          </a:p>
        </p:txBody>
      </p:sp>
      <p:pic>
        <p:nvPicPr>
          <p:cNvPr id="8" name="Slika 7" descr="Slika na kojoj se prikazuje tekst&#10;&#10;Opis je automatski generiran">
            <a:extLst>
              <a:ext uri="{FF2B5EF4-FFF2-40B4-BE49-F238E27FC236}">
                <a16:creationId xmlns:a16="http://schemas.microsoft.com/office/drawing/2014/main" id="{CDB4BE49-2F44-44E5-B18A-C6B7EA2A81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1374281"/>
            <a:ext cx="2728732" cy="941732"/>
          </a:xfrm>
          <a:prstGeom prst="rect">
            <a:avLst/>
          </a:prstGeom>
        </p:spPr>
      </p:pic>
      <p:pic>
        <p:nvPicPr>
          <p:cNvPr id="9" name="Slika 8" descr="Slika na kojoj se prikazuje stablo, trava, na otvorenom, nebo&#10;&#10;Opis je automatski generiran">
            <a:extLst>
              <a:ext uri="{FF2B5EF4-FFF2-40B4-BE49-F238E27FC236}">
                <a16:creationId xmlns:a16="http://schemas.microsoft.com/office/drawing/2014/main" id="{08194100-0496-4BA4-A32E-9B2112611D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662393"/>
            <a:ext cx="4452192" cy="30613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5922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235571-7A86-4E25-8321-075811AE77E6}"/>
              </a:ext>
            </a:extLst>
          </p:cNvPr>
          <p:cNvSpPr>
            <a:spLocks noGrp="1"/>
          </p:cNvSpPr>
          <p:nvPr>
            <p:ph type="title"/>
          </p:nvPr>
        </p:nvSpPr>
        <p:spPr>
          <a:xfrm>
            <a:off x="457200" y="274638"/>
            <a:ext cx="8229600" cy="1143000"/>
          </a:xfrm>
        </p:spPr>
        <p:txBody>
          <a:bodyPr anchor="ctr">
            <a:normAutofit/>
          </a:bodyPr>
          <a:lstStyle/>
          <a:p>
            <a:pPr>
              <a:lnSpc>
                <a:spcPct val="90000"/>
              </a:lnSpc>
            </a:pPr>
            <a:r>
              <a:rPr lang="hr-HR" sz="2400" dirty="0"/>
              <a:t>A</a:t>
            </a:r>
            <a:r>
              <a:rPr lang="en-US" sz="2400" dirty="0" err="1"/>
              <a:t>ctivities</a:t>
            </a:r>
            <a:r>
              <a:rPr lang="en-US" sz="2400" dirty="0"/>
              <a:t> undertaken to involve citizens (participation in policy and budget creation)</a:t>
            </a:r>
            <a:endParaRPr lang="hr-HR" sz="2400" dirty="0"/>
          </a:p>
        </p:txBody>
      </p:sp>
      <p:sp>
        <p:nvSpPr>
          <p:cNvPr id="3" name="Rezervirano mjesto sadržaja 2">
            <a:extLst>
              <a:ext uri="{FF2B5EF4-FFF2-40B4-BE49-F238E27FC236}">
                <a16:creationId xmlns:a16="http://schemas.microsoft.com/office/drawing/2014/main" id="{08632203-2AF0-435F-99E7-A0A12F3F2EE3}"/>
              </a:ext>
            </a:extLst>
          </p:cNvPr>
          <p:cNvSpPr>
            <a:spLocks noGrp="1"/>
          </p:cNvSpPr>
          <p:nvPr>
            <p:ph sz="half" idx="1"/>
          </p:nvPr>
        </p:nvSpPr>
        <p:spPr>
          <a:xfrm>
            <a:off x="457200" y="1600200"/>
            <a:ext cx="4038600" cy="4525963"/>
          </a:xfrm>
          <a:solidFill>
            <a:schemeClr val="accent1">
              <a:lumMod val="20000"/>
              <a:lumOff val="80000"/>
            </a:schemeClr>
          </a:solidFill>
        </p:spPr>
        <p:txBody>
          <a:bodyPr>
            <a:normAutofit/>
          </a:bodyPr>
          <a:lstStyle/>
          <a:p>
            <a:pPr>
              <a:lnSpc>
                <a:spcPct val="90000"/>
              </a:lnSpc>
              <a:buFont typeface="Wingdings" panose="05000000000000000000" pitchFamily="2" charset="2"/>
              <a:buChar char="v"/>
            </a:pPr>
            <a:r>
              <a:rPr lang="en-US" sz="1800" dirty="0"/>
              <a:t>The local self-government unit promotes synergy between the citizens of the municipality of Erdut and its employees with continuous adoption of feedback from the community and responses to problem solving</a:t>
            </a:r>
            <a:r>
              <a:rPr lang="hr-HR" sz="1800" dirty="0"/>
              <a:t>.</a:t>
            </a:r>
          </a:p>
          <a:p>
            <a:pPr>
              <a:lnSpc>
                <a:spcPct val="90000"/>
              </a:lnSpc>
              <a:buFont typeface="Wingdings" panose="05000000000000000000" pitchFamily="2" charset="2"/>
              <a:buChar char="v"/>
            </a:pPr>
            <a:r>
              <a:rPr lang="en-US" sz="1800" dirty="0"/>
              <a:t>Citizens directly and indirectly report problems to the Municipality</a:t>
            </a:r>
            <a:endParaRPr lang="hr-HR" sz="1800" dirty="0"/>
          </a:p>
          <a:p>
            <a:pPr>
              <a:lnSpc>
                <a:spcPct val="90000"/>
              </a:lnSpc>
              <a:buFont typeface="Wingdings" panose="05000000000000000000" pitchFamily="2" charset="2"/>
              <a:buChar char="v"/>
            </a:pPr>
            <a:r>
              <a:rPr lang="en-US" sz="1800" dirty="0"/>
              <a:t>Direct way - arrival of citizens and addressing professional services according to the appropriate field of work, which receive inquiries and initiate procedures in resolving</a:t>
            </a:r>
          </a:p>
          <a:p>
            <a:pPr>
              <a:lnSpc>
                <a:spcPct val="90000"/>
              </a:lnSpc>
              <a:buFont typeface="Wingdings" panose="05000000000000000000" pitchFamily="2" charset="2"/>
              <a:buChar char="v"/>
            </a:pPr>
            <a:r>
              <a:rPr lang="hr-HR" sz="1800" dirty="0"/>
              <a:t>I</a:t>
            </a:r>
            <a:r>
              <a:rPr lang="en-US" sz="1800" dirty="0" err="1"/>
              <a:t>ndirectly</a:t>
            </a:r>
            <a:r>
              <a:rPr lang="en-US" sz="1800" dirty="0"/>
              <a:t> - addressing citizens through social networks, thematic shows, TV, local radio</a:t>
            </a:r>
            <a:r>
              <a:rPr lang="hr-HR" sz="1800" dirty="0"/>
              <a:t>,..</a:t>
            </a:r>
          </a:p>
          <a:p>
            <a:pPr>
              <a:lnSpc>
                <a:spcPct val="90000"/>
              </a:lnSpc>
            </a:pPr>
            <a:endParaRPr lang="hr-HR" sz="1800" dirty="0"/>
          </a:p>
          <a:p>
            <a:pPr>
              <a:lnSpc>
                <a:spcPct val="90000"/>
              </a:lnSpc>
            </a:pPr>
            <a:endParaRPr lang="hr-HR" sz="1800" dirty="0"/>
          </a:p>
        </p:txBody>
      </p:sp>
      <p:pic>
        <p:nvPicPr>
          <p:cNvPr id="5" name="Slika 4" descr="Slika na kojoj se prikazuje na zatvorenom, osoba, pod, scena&#10;&#10;Opis je automatski generiran">
            <a:extLst>
              <a:ext uri="{FF2B5EF4-FFF2-40B4-BE49-F238E27FC236}">
                <a16:creationId xmlns:a16="http://schemas.microsoft.com/office/drawing/2014/main" id="{2CEBD311-4A4A-47F0-B024-330E7FDC8EC1}"/>
              </a:ext>
            </a:extLst>
          </p:cNvPr>
          <p:cNvPicPr>
            <a:picLocks noChangeAspect="1"/>
          </p:cNvPicPr>
          <p:nvPr/>
        </p:nvPicPr>
        <p:blipFill rotWithShape="1">
          <a:blip r:embed="rId2">
            <a:extLst>
              <a:ext uri="{28A0092B-C50C-407E-A947-70E740481C1C}">
                <a14:useLocalDpi xmlns:a14="http://schemas.microsoft.com/office/drawing/2010/main" val="0"/>
              </a:ext>
            </a:extLst>
          </a:blip>
          <a:srcRect l="15606" r="17472" b="3"/>
          <a:stretch/>
        </p:blipFill>
        <p:spPr>
          <a:xfrm>
            <a:off x="4572000" y="1600200"/>
            <a:ext cx="4114800"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6655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A8E2F5-E359-40B9-8E5B-441D5B2CEAA1}"/>
              </a:ext>
            </a:extLst>
          </p:cNvPr>
          <p:cNvSpPr>
            <a:spLocks noGrp="1"/>
          </p:cNvSpPr>
          <p:nvPr>
            <p:ph type="title"/>
          </p:nvPr>
        </p:nvSpPr>
        <p:spPr>
          <a:xfrm>
            <a:off x="457200" y="274638"/>
            <a:ext cx="8229600" cy="457199"/>
          </a:xfrm>
        </p:spPr>
        <p:txBody>
          <a:bodyPr>
            <a:normAutofit fontScale="90000"/>
          </a:bodyPr>
          <a:lstStyle/>
          <a:p>
            <a:endParaRPr lang="hr-HR" dirty="0"/>
          </a:p>
        </p:txBody>
      </p:sp>
      <p:sp>
        <p:nvSpPr>
          <p:cNvPr id="3" name="Rezervirano mjesto sadržaja 2">
            <a:extLst>
              <a:ext uri="{FF2B5EF4-FFF2-40B4-BE49-F238E27FC236}">
                <a16:creationId xmlns:a16="http://schemas.microsoft.com/office/drawing/2014/main" id="{099748E7-299A-4305-A405-207193673F90}"/>
              </a:ext>
            </a:extLst>
          </p:cNvPr>
          <p:cNvSpPr>
            <a:spLocks noGrp="1"/>
          </p:cNvSpPr>
          <p:nvPr>
            <p:ph idx="1"/>
          </p:nvPr>
        </p:nvSpPr>
        <p:spPr>
          <a:xfrm>
            <a:off x="539552" y="1196752"/>
            <a:ext cx="4618856" cy="5073427"/>
          </a:xfrm>
          <a:solidFill>
            <a:schemeClr val="accent1">
              <a:lumMod val="20000"/>
              <a:lumOff val="80000"/>
            </a:schemeClr>
          </a:solidFill>
        </p:spPr>
        <p:txBody>
          <a:bodyPr>
            <a:normAutofit fontScale="92500" lnSpcReduction="20000"/>
          </a:bodyPr>
          <a:lstStyle/>
          <a:p>
            <a:r>
              <a:rPr lang="en-US" sz="1700" dirty="0"/>
              <a:t>The Municipality of Erdut promotes social policy (socially responsible behavior), work with volunteers, environmental protection policy, energy efficiency policy ...</a:t>
            </a:r>
            <a:endParaRPr lang="hr-HR" sz="1700" dirty="0"/>
          </a:p>
          <a:p>
            <a:r>
              <a:rPr lang="en-US" sz="1700" dirty="0"/>
              <a:t>Social policy - care for the </a:t>
            </a:r>
            <a:r>
              <a:rPr lang="hr-HR" sz="1700" dirty="0" err="1"/>
              <a:t>old</a:t>
            </a:r>
            <a:r>
              <a:rPr lang="hr-HR" sz="1700" dirty="0"/>
              <a:t> </a:t>
            </a:r>
            <a:r>
              <a:rPr lang="hr-HR" sz="1700" dirty="0" err="1"/>
              <a:t>people</a:t>
            </a:r>
            <a:r>
              <a:rPr lang="hr-HR" sz="1700" dirty="0"/>
              <a:t> </a:t>
            </a:r>
          </a:p>
          <a:p>
            <a:r>
              <a:rPr lang="en-US" sz="1700" dirty="0"/>
              <a:t>Volunteers - The municipality promotes volunteer work and active participation of volunteers in all community activities.</a:t>
            </a:r>
            <a:endParaRPr lang="hr-HR" sz="1700" dirty="0"/>
          </a:p>
          <a:p>
            <a:r>
              <a:rPr lang="en-US" sz="1700" dirty="0"/>
              <a:t>Through the volunteer base it owns, they create the human resources needed for various activities (landscaping, helping the elderly and the socially </a:t>
            </a:r>
            <a:r>
              <a:rPr lang="en-US" sz="1700" dirty="0" err="1"/>
              <a:t>disadvantagedaktivnosti</a:t>
            </a:r>
            <a:r>
              <a:rPr lang="en-US" sz="1700" dirty="0"/>
              <a:t> </a:t>
            </a:r>
            <a:r>
              <a:rPr lang="en-US" sz="1700" dirty="0" err="1"/>
              <a:t>vezane</a:t>
            </a:r>
            <a:r>
              <a:rPr lang="en-US" sz="1700" dirty="0"/>
              <a:t> za </a:t>
            </a:r>
            <a:r>
              <a:rPr lang="en-US" sz="1700" dirty="0" err="1"/>
              <a:t>vandredne</a:t>
            </a:r>
            <a:r>
              <a:rPr lang="en-US" sz="1700" dirty="0"/>
              <a:t> </a:t>
            </a:r>
            <a:r>
              <a:rPr lang="en-US" sz="1700" dirty="0" err="1"/>
              <a:t>situacije-pandemije</a:t>
            </a:r>
            <a:r>
              <a:rPr lang="en-US" sz="1700" dirty="0"/>
              <a:t> ...) Volunteers also participate in soft activities (seminars, workshops ..</a:t>
            </a:r>
            <a:endParaRPr lang="hr-HR" sz="1700" dirty="0"/>
          </a:p>
          <a:p>
            <a:r>
              <a:rPr lang="en-US" sz="1700" dirty="0"/>
              <a:t>Environmental protection - through synergistic action of the Municipality and the local population refers to solving an important problem, illegal landfills and increasing waste. The local population together with the Municipality is working on waste sorting activities (recycling yard "</a:t>
            </a:r>
            <a:r>
              <a:rPr lang="en-US" sz="1700" dirty="0" err="1"/>
              <a:t>Studenac</a:t>
            </a:r>
            <a:r>
              <a:rPr lang="en-US" sz="1700" dirty="0"/>
              <a:t>"</a:t>
            </a:r>
            <a:endParaRPr lang="hr-HR" sz="1700" dirty="0"/>
          </a:p>
          <a:p>
            <a:endParaRPr lang="hr-HR" sz="1800" dirty="0"/>
          </a:p>
          <a:p>
            <a:pPr marL="0" indent="0">
              <a:buNone/>
            </a:pPr>
            <a:endParaRPr lang="hr-HR" sz="1800" dirty="0"/>
          </a:p>
          <a:p>
            <a:endParaRPr lang="hr-HR" sz="1800" dirty="0"/>
          </a:p>
        </p:txBody>
      </p:sp>
      <p:pic>
        <p:nvPicPr>
          <p:cNvPr id="9" name="Slika 8" descr="Slika na kojoj se prikazuje trava, stablo, na otvorenom&#10;&#10;Opis je automatski generiran">
            <a:extLst>
              <a:ext uri="{FF2B5EF4-FFF2-40B4-BE49-F238E27FC236}">
                <a16:creationId xmlns:a16="http://schemas.microsoft.com/office/drawing/2014/main" id="{AE2333C1-E382-4690-B23F-4EAF0C4FF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3705998"/>
            <a:ext cx="3878088" cy="22159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Slika 10" descr="Slika na kojoj se prikazuje zid, na zatvorenom, pod, stol&#10;&#10;Opis je automatski generiran">
            <a:extLst>
              <a:ext uri="{FF2B5EF4-FFF2-40B4-BE49-F238E27FC236}">
                <a16:creationId xmlns:a16="http://schemas.microsoft.com/office/drawing/2014/main" id="{8EEC7B10-4A4C-4FFD-A74F-10EAB490B3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6146" y="1213025"/>
            <a:ext cx="3932989" cy="22159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8208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73B7C95-C00D-4B63-AE37-5DA310427C53}"/>
              </a:ext>
            </a:extLst>
          </p:cNvPr>
          <p:cNvSpPr>
            <a:spLocks noGrp="1"/>
          </p:cNvSpPr>
          <p:nvPr>
            <p:ph type="title"/>
          </p:nvPr>
        </p:nvSpPr>
        <p:spPr>
          <a:xfrm>
            <a:off x="457200" y="274638"/>
            <a:ext cx="8229600" cy="562074"/>
          </a:xfrm>
        </p:spPr>
        <p:txBody>
          <a:bodyPr>
            <a:normAutofit fontScale="90000"/>
          </a:bodyPr>
          <a:lstStyle/>
          <a:p>
            <a:endParaRPr lang="en-US" dirty="0"/>
          </a:p>
        </p:txBody>
      </p:sp>
      <p:graphicFrame>
        <p:nvGraphicFramePr>
          <p:cNvPr id="5" name="Rezervirano mjesto sadržaja 2">
            <a:extLst>
              <a:ext uri="{FF2B5EF4-FFF2-40B4-BE49-F238E27FC236}">
                <a16:creationId xmlns:a16="http://schemas.microsoft.com/office/drawing/2014/main" id="{E494F9D8-F12E-4091-8BE4-E8FF37CD2297}"/>
              </a:ext>
            </a:extLst>
          </p:cNvPr>
          <p:cNvGraphicFramePr>
            <a:graphicFrameLocks noGrp="1"/>
          </p:cNvGraphicFramePr>
          <p:nvPr>
            <p:ph idx="1"/>
            <p:extLst>
              <p:ext uri="{D42A27DB-BD31-4B8C-83A1-F6EECF244321}">
                <p14:modId xmlns:p14="http://schemas.microsoft.com/office/powerpoint/2010/main" val="1572831471"/>
              </p:ext>
            </p:extLst>
          </p:nvPr>
        </p:nvGraphicFramePr>
        <p:xfrm>
          <a:off x="457200" y="1124744"/>
          <a:ext cx="822960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9995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A07C4D-C4F7-4080-A4D6-CA72295C6F43}"/>
              </a:ext>
            </a:extLst>
          </p:cNvPr>
          <p:cNvSpPr>
            <a:spLocks noGrp="1"/>
          </p:cNvSpPr>
          <p:nvPr>
            <p:ph type="title"/>
          </p:nvPr>
        </p:nvSpPr>
        <p:spPr>
          <a:xfrm>
            <a:off x="457200" y="274638"/>
            <a:ext cx="8229600" cy="529480"/>
          </a:xfrm>
        </p:spPr>
        <p:txBody>
          <a:bodyPr>
            <a:normAutofit fontScale="90000"/>
          </a:bodyPr>
          <a:lstStyle/>
          <a:p>
            <a:endParaRPr lang="hr-HR" dirty="0"/>
          </a:p>
        </p:txBody>
      </p:sp>
      <p:sp>
        <p:nvSpPr>
          <p:cNvPr id="3" name="Rezervirano mjesto sadržaja 2">
            <a:extLst>
              <a:ext uri="{FF2B5EF4-FFF2-40B4-BE49-F238E27FC236}">
                <a16:creationId xmlns:a16="http://schemas.microsoft.com/office/drawing/2014/main" id="{63164C4F-191E-4F2F-8D96-C5BF554F1538}"/>
              </a:ext>
            </a:extLst>
          </p:cNvPr>
          <p:cNvSpPr>
            <a:spLocks noGrp="1"/>
          </p:cNvSpPr>
          <p:nvPr>
            <p:ph idx="1"/>
          </p:nvPr>
        </p:nvSpPr>
        <p:spPr>
          <a:xfrm>
            <a:off x="457200" y="804118"/>
            <a:ext cx="8229600" cy="5322045"/>
          </a:xfrm>
          <a:solidFill>
            <a:schemeClr val="accent1">
              <a:lumMod val="20000"/>
              <a:lumOff val="80000"/>
            </a:schemeClr>
          </a:solidFill>
        </p:spPr>
        <p:txBody>
          <a:bodyPr>
            <a:normAutofit/>
          </a:bodyPr>
          <a:lstStyle/>
          <a:p>
            <a:pPr marL="0" indent="0">
              <a:buNone/>
            </a:pPr>
            <a:endParaRPr lang="hr-HR" sz="4800" dirty="0"/>
          </a:p>
          <a:p>
            <a:pPr marL="0" indent="0">
              <a:buNone/>
            </a:pPr>
            <a:r>
              <a:rPr lang="hr-HR" sz="4800" dirty="0"/>
              <a:t>  </a:t>
            </a:r>
            <a:r>
              <a:rPr lang="hr-HR" sz="4800" dirty="0">
                <a:solidFill>
                  <a:schemeClr val="tx2"/>
                </a:solidFill>
              </a:rPr>
              <a:t>THANK YOU!</a:t>
            </a:r>
          </a:p>
          <a:p>
            <a:pPr marL="0" indent="0" algn="ctr">
              <a:buNone/>
            </a:pPr>
            <a:endParaRPr lang="hr-HR" sz="6000" dirty="0"/>
          </a:p>
          <a:p>
            <a:pPr marL="0" indent="0" algn="ctr">
              <a:buNone/>
            </a:pPr>
            <a:endParaRPr lang="hr-HR" sz="6000" dirty="0"/>
          </a:p>
          <a:p>
            <a:pPr marL="0" indent="0" algn="ctr">
              <a:buNone/>
            </a:pPr>
            <a:endParaRPr lang="hr-HR" sz="1200" dirty="0"/>
          </a:p>
          <a:p>
            <a:pPr marL="0" indent="0" algn="ctr">
              <a:buNone/>
            </a:pPr>
            <a:endParaRPr lang="hr-HR" sz="1200" dirty="0"/>
          </a:p>
          <a:p>
            <a:pPr marL="0" indent="0" algn="r">
              <a:buNone/>
            </a:pPr>
            <a:endParaRPr lang="hr-HR" sz="1200" dirty="0"/>
          </a:p>
          <a:p>
            <a:pPr marL="0" indent="0" algn="ctr">
              <a:buNone/>
            </a:pPr>
            <a:r>
              <a:rPr lang="hr-HR" sz="1200" dirty="0"/>
              <a:t>                                                                                                                          </a:t>
            </a:r>
            <a:r>
              <a:rPr lang="hr-HR" sz="1200" b="1" dirty="0">
                <a:solidFill>
                  <a:schemeClr val="tx2"/>
                </a:solidFill>
              </a:rPr>
              <a:t>Erdut </a:t>
            </a:r>
            <a:r>
              <a:rPr lang="hr-HR" sz="1200" b="1" dirty="0" err="1">
                <a:solidFill>
                  <a:schemeClr val="tx2"/>
                </a:solidFill>
              </a:rPr>
              <a:t>Municipality</a:t>
            </a:r>
            <a:endParaRPr lang="hr-HR" sz="1200" b="1" dirty="0">
              <a:solidFill>
                <a:schemeClr val="tx2"/>
              </a:solidFill>
            </a:endParaRPr>
          </a:p>
        </p:txBody>
      </p:sp>
      <p:pic>
        <p:nvPicPr>
          <p:cNvPr id="5" name="Slika 4" descr="Slika na kojoj se prikazuje stablo, trava, nebo, na otvorenom&#10;&#10;Opis je automatski generiran">
            <a:extLst>
              <a:ext uri="{FF2B5EF4-FFF2-40B4-BE49-F238E27FC236}">
                <a16:creationId xmlns:a16="http://schemas.microsoft.com/office/drawing/2014/main" id="{28583CD3-D768-42D8-9508-1592715091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072" y="3291745"/>
            <a:ext cx="3923928" cy="27809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Slika 6" descr="Slika na kojoj se prikazuje priroda, na otvorenom, planina, ponad&#10;&#10;Opis je automatski generiran">
            <a:extLst>
              <a:ext uri="{FF2B5EF4-FFF2-40B4-BE49-F238E27FC236}">
                <a16:creationId xmlns:a16="http://schemas.microsoft.com/office/drawing/2014/main" id="{B8D1CA0C-7287-4FF1-BF61-CF3CCA31C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392" y="1052736"/>
            <a:ext cx="4318588" cy="2506290"/>
          </a:xfrm>
          <a:prstGeom prst="rect">
            <a:avLst/>
          </a:prstGeom>
          <a:no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Grafika 8" descr="Grinning face outline outline">
            <a:extLst>
              <a:ext uri="{FF2B5EF4-FFF2-40B4-BE49-F238E27FC236}">
                <a16:creationId xmlns:a16="http://schemas.microsoft.com/office/drawing/2014/main" id="{C445827D-39EB-407A-89B5-04534EA69F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96136" y="3717032"/>
            <a:ext cx="1872208" cy="1728192"/>
          </a:xfrm>
          <a:prstGeom prst="rect">
            <a:avLst/>
          </a:prstGeom>
        </p:spPr>
      </p:pic>
    </p:spTree>
    <p:extLst>
      <p:ext uri="{BB962C8B-B14F-4D97-AF65-F5344CB8AC3E}">
        <p14:creationId xmlns:p14="http://schemas.microsoft.com/office/powerpoint/2010/main" val="141112906"/>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A3EF45B5F15C4580440D36C511DD0D" ma:contentTypeVersion="8" ma:contentTypeDescription="Create a new document." ma:contentTypeScope="" ma:versionID="a877429e0ae7db74f249fe8b0e96af4d">
  <xsd:schema xmlns:xsd="http://www.w3.org/2001/XMLSchema" xmlns:xs="http://www.w3.org/2001/XMLSchema" xmlns:p="http://schemas.microsoft.com/office/2006/metadata/properties" xmlns:ns2="d2f621d5-6d30-47a6-953e-1becfcce80b8" xmlns:ns3="0d453d62-335c-4223-b45c-4710f6d945fb" targetNamespace="http://schemas.microsoft.com/office/2006/metadata/properties" ma:root="true" ma:fieldsID="4d83611363c179fd1a9880069d5c8fd9" ns2:_="" ns3:_="">
    <xsd:import namespace="d2f621d5-6d30-47a6-953e-1becfcce80b8"/>
    <xsd:import namespace="0d453d62-335c-4223-b45c-4710f6d94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f621d5-6d30-47a6-953e-1becfcce80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453d62-335c-4223-b45c-4710f6d94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4EFC53-D0D7-45D3-AE7B-C6FE3C211287}"/>
</file>

<file path=customXml/itemProps2.xml><?xml version="1.0" encoding="utf-8"?>
<ds:datastoreItem xmlns:ds="http://schemas.openxmlformats.org/officeDocument/2006/customXml" ds:itemID="{0C6DBA72-30C7-48F5-AA4A-4EB006F4E185}"/>
</file>

<file path=customXml/itemProps3.xml><?xml version="1.0" encoding="utf-8"?>
<ds:datastoreItem xmlns:ds="http://schemas.openxmlformats.org/officeDocument/2006/customXml" ds:itemID="{51E2BD34-AFA3-4BCF-A346-58DBD6C0DAF4}"/>
</file>

<file path=docProps/app.xml><?xml version="1.0" encoding="utf-8"?>
<Properties xmlns="http://schemas.openxmlformats.org/officeDocument/2006/extended-properties" xmlns:vt="http://schemas.openxmlformats.org/officeDocument/2006/docPropsVTypes">
  <TotalTime>3055</TotalTime>
  <Words>597</Words>
  <Application>Microsoft Office PowerPoint</Application>
  <PresentationFormat>Prikaz na zaslonu (4:3)</PresentationFormat>
  <Paragraphs>37</Paragraphs>
  <Slides>7</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7</vt:i4>
      </vt:variant>
    </vt:vector>
  </HeadingPairs>
  <TitlesOfParts>
    <vt:vector size="11" baseType="lpstr">
      <vt:lpstr>Arial</vt:lpstr>
      <vt:lpstr>Calibri</vt:lpstr>
      <vt:lpstr>Wingdings</vt:lpstr>
      <vt:lpstr>Office tema</vt:lpstr>
      <vt:lpstr>PowerPoint prezentacija</vt:lpstr>
      <vt:lpstr>Erdut Municipality</vt:lpstr>
      <vt:lpstr>Entrepreneurship development Center of Erdut Municipality Local develop Agency Ltd.</vt:lpstr>
      <vt:lpstr>Activities undertaken to involve citizens (participation in policy and budget creation)</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Petra</dc:creator>
  <cp:lastModifiedBy>PORC</cp:lastModifiedBy>
  <cp:revision>62</cp:revision>
  <dcterms:created xsi:type="dcterms:W3CDTF">2020-12-04T07:27:01Z</dcterms:created>
  <dcterms:modified xsi:type="dcterms:W3CDTF">2021-02-22T11:54:52Z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0x01010072A3EF45B5F15C4580440D36C511DD0D</vt:lpwstr>
  </property>
</Properties>
</file>