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57" r:id="rId6"/>
    <p:sldId id="264" r:id="rId7"/>
    <p:sldId id="259" r:id="rId8"/>
    <p:sldId id="260" r:id="rId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AA81C-E896-E595-22CA-D791BA791A58}" v="2" dt="2021-04-22T10:57:17.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61"/>
    <p:restoredTop sz="66967"/>
  </p:normalViewPr>
  <p:slideViewPr>
    <p:cSldViewPr>
      <p:cViewPr>
        <p:scale>
          <a:sx n="82" d="100"/>
          <a:sy n="82" d="100"/>
        </p:scale>
        <p:origin x="-245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Turanský" userId="S::jakubturanskyoriginal_gmail.com#ext#@krrsk.onmicrosoft.com::4b7f3a80-ffdb-40f4-90b0-49dcab0494de" providerId="AD" clId="Web-{145AA81C-E896-E595-22CA-D791BA791A58}"/>
    <pc:docChg chg="modSld">
      <pc:chgData name="Jakub Turanský" userId="S::jakubturanskyoriginal_gmail.com#ext#@krrsk.onmicrosoft.com::4b7f3a80-ffdb-40f4-90b0-49dcab0494de" providerId="AD" clId="Web-{145AA81C-E896-E595-22CA-D791BA791A58}" dt="2021-04-22T10:57:17.101" v="1" actId="1076"/>
      <pc:docMkLst>
        <pc:docMk/>
      </pc:docMkLst>
      <pc:sldChg chg="modSp">
        <pc:chgData name="Jakub Turanský" userId="S::jakubturanskyoriginal_gmail.com#ext#@krrsk.onmicrosoft.com::4b7f3a80-ffdb-40f4-90b0-49dcab0494de" providerId="AD" clId="Web-{145AA81C-E896-E595-22CA-D791BA791A58}" dt="2021-04-22T10:57:17.101" v="1" actId="1076"/>
        <pc:sldMkLst>
          <pc:docMk/>
          <pc:sldMk cId="0" sldId="257"/>
        </pc:sldMkLst>
        <pc:picChg chg="mod">
          <ac:chgData name="Jakub Turanský" userId="S::jakubturanskyoriginal_gmail.com#ext#@krrsk.onmicrosoft.com::4b7f3a80-ffdb-40f4-90b0-49dcab0494de" providerId="AD" clId="Web-{145AA81C-E896-E595-22CA-D791BA791A58}" dt="2021-04-22T10:57:17.101" v="1" actId="1076"/>
          <ac:picMkLst>
            <pc:docMk/>
            <pc:sldMk cId="0" sldId="257"/>
            <ac:picMk id="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25A0C-E1FA-7845-8210-D54B13E12781}" type="datetimeFigureOut">
              <a:rPr lang="es-ES" smtClean="0"/>
              <a:t>22/04/2021</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9A558-9080-5E49-8F6A-B137FBC81E88}" type="slidenum">
              <a:rPr lang="es-ES" smtClean="0"/>
              <a:t>‹#›</a:t>
            </a:fld>
            <a:endParaRPr lang="es-ES"/>
          </a:p>
        </p:txBody>
      </p:sp>
    </p:spTree>
    <p:extLst>
      <p:ext uri="{BB962C8B-B14F-4D97-AF65-F5344CB8AC3E}">
        <p14:creationId xmlns:p14="http://schemas.microsoft.com/office/powerpoint/2010/main" val="418424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31A9A558-9080-5E49-8F6A-B137FBC81E88}" type="slidenum">
              <a:rPr lang="es-ES" smtClean="0"/>
              <a:t>2</a:t>
            </a:fld>
            <a:endParaRPr lang="es-ES"/>
          </a:p>
        </p:txBody>
      </p:sp>
    </p:spTree>
    <p:extLst>
      <p:ext uri="{BB962C8B-B14F-4D97-AF65-F5344CB8AC3E}">
        <p14:creationId xmlns:p14="http://schemas.microsoft.com/office/powerpoint/2010/main" val="289378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p:txBody>
      </p:sp>
      <p:sp>
        <p:nvSpPr>
          <p:cNvPr id="4" name="Marcador de número de diapositiva 3"/>
          <p:cNvSpPr>
            <a:spLocks noGrp="1"/>
          </p:cNvSpPr>
          <p:nvPr>
            <p:ph type="sldNum" sz="quarter" idx="5"/>
          </p:nvPr>
        </p:nvSpPr>
        <p:spPr/>
        <p:txBody>
          <a:bodyPr/>
          <a:lstStyle/>
          <a:p>
            <a:fld id="{31A9A558-9080-5E49-8F6A-B137FBC81E88}" type="slidenum">
              <a:rPr lang="es-ES" smtClean="0"/>
              <a:t>3</a:t>
            </a:fld>
            <a:endParaRPr lang="es-ES"/>
          </a:p>
        </p:txBody>
      </p:sp>
    </p:spTree>
    <p:extLst>
      <p:ext uri="{BB962C8B-B14F-4D97-AF65-F5344CB8AC3E}">
        <p14:creationId xmlns:p14="http://schemas.microsoft.com/office/powerpoint/2010/main" val="289378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activities promoted by the CIM are in several areas, from culture, environment, education, and transportation.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For example</a:t>
            </a:r>
            <a:r>
              <a:rPr lang="en-US" sz="1200" b="0" i="0" kern="1200" baseline="0" dirty="0">
                <a:solidFill>
                  <a:schemeClr val="tx1"/>
                </a:solidFill>
                <a:effectLst/>
                <a:latin typeface="+mn-lt"/>
                <a:ea typeface="+mn-ea"/>
                <a:cs typeface="+mn-cs"/>
              </a:rPr>
              <a:t>: </a:t>
            </a:r>
          </a:p>
          <a:p>
            <a:pPr fontAlgn="base"/>
            <a:endParaRPr lang="en-US" sz="1200" b="0" i="0" kern="1200" baseline="0" dirty="0">
              <a:solidFill>
                <a:schemeClr val="tx1"/>
              </a:solidFill>
              <a:effectLst/>
              <a:latin typeface="+mn-lt"/>
              <a:ea typeface="+mn-ea"/>
              <a:cs typeface="+mn-cs"/>
            </a:endParaRPr>
          </a:p>
          <a:p>
            <a:pPr fontAlgn="base"/>
            <a:r>
              <a:rPr lang="en-US" sz="1200" b="0" i="0" kern="1200" baseline="0" dirty="0">
                <a:solidFill>
                  <a:schemeClr val="tx1"/>
                </a:solidFill>
                <a:effectLst/>
                <a:latin typeface="+mn-lt"/>
                <a:ea typeface="+mn-ea"/>
                <a:cs typeface="+mn-cs"/>
              </a:rPr>
              <a:t>The cultural network formed under the project Coimbra Region </a:t>
            </a:r>
            <a:r>
              <a:rPr lang="en-US" sz="1200" b="0" i="0" kern="1200" baseline="0">
                <a:solidFill>
                  <a:schemeClr val="tx1"/>
                </a:solidFill>
                <a:effectLst/>
                <a:latin typeface="+mn-lt"/>
                <a:ea typeface="+mn-ea"/>
                <a:cs typeface="+mn-cs"/>
              </a:rPr>
              <a:t>of Culture, Women </a:t>
            </a:r>
            <a:r>
              <a:rPr lang="en-US" sz="1200" b="0" i="0" kern="1200" baseline="0" dirty="0">
                <a:solidFill>
                  <a:schemeClr val="tx1"/>
                </a:solidFill>
                <a:effectLst/>
                <a:latin typeface="+mn-lt"/>
                <a:ea typeface="+mn-ea"/>
                <a:cs typeface="+mn-cs"/>
              </a:rPr>
              <a:t>and Places, which includes the municipalities of CIM Região de Coimbra, higher education entities, entities responsible for culture and tourism, associations of tour operators and hoteliers, among others, will last for 18 months, during which it will promote cultural initiatives in order to boost and enhance the cultural heritage, shared geographically under the theme "Women and Places of Coimbra Region" - common denominator - in order to position this territory as a unique, creative and attractive destination for cultural tourism.</a:t>
            </a:r>
          </a:p>
          <a:p>
            <a:pPr fontAlgn="base"/>
            <a:endParaRPr lang="en-US" sz="1200" b="0" i="0" kern="1200" baseline="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baseline="0" dirty="0" err="1">
                <a:solidFill>
                  <a:schemeClr val="tx1"/>
                </a:solidFill>
                <a:latin typeface="+mn-lt"/>
                <a:ea typeface="+mn-ea"/>
                <a:cs typeface="+mn-cs"/>
              </a:rPr>
              <a:t>Realiza.te</a:t>
            </a:r>
            <a:r>
              <a:rPr lang="en-US" sz="1200" b="0" i="0" u="none" strike="noStrike" kern="1200" baseline="0" dirty="0">
                <a:solidFill>
                  <a:schemeClr val="tx1"/>
                </a:solidFill>
                <a:latin typeface="+mn-lt"/>
                <a:ea typeface="+mn-ea"/>
                <a:cs typeface="+mn-cs"/>
              </a:rPr>
              <a:t> is a territorial action program that aims to promote school success, social equity, employment and equal opportunities for young </a:t>
            </a:r>
            <a:r>
              <a:rPr lang="en-US" sz="1200" b="0" i="0" u="none" strike="noStrike" kern="1200" baseline="0" dirty="0" err="1">
                <a:solidFill>
                  <a:schemeClr val="tx1"/>
                </a:solidFill>
                <a:latin typeface="+mn-lt"/>
                <a:ea typeface="+mn-ea"/>
                <a:cs typeface="+mn-cs"/>
              </a:rPr>
              <a:t>people.T</a:t>
            </a:r>
            <a:r>
              <a:rPr lang="en-US" sz="1200" b="0" i="0" u="none" strike="noStrike" kern="1200" baseline="0" dirty="0">
                <a:solidFill>
                  <a:schemeClr val="tx1"/>
                </a:solidFill>
                <a:latin typeface="+mn-lt"/>
                <a:ea typeface="+mn-ea"/>
                <a:cs typeface="+mn-cs"/>
              </a:rPr>
              <a:t> he project is aimed at all Public Schools of the 19 municipalities of the Coimbra Region, from students, teachers, parents, non-teaching staff, among others and aims to reduce failure and early school leaving by 10%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pt-PT" sz="1200" b="0" i="0" kern="1200" dirty="0">
                <a:solidFill>
                  <a:schemeClr val="tx1"/>
                </a:solidFill>
                <a:effectLst/>
                <a:latin typeface="+mn-lt"/>
                <a:ea typeface="+mn-ea"/>
                <a:cs typeface="+mn-cs"/>
              </a:rPr>
              <a:t>Europe Direct </a:t>
            </a:r>
            <a:r>
              <a:rPr lang="pt-PT" sz="1200" b="0" i="0" kern="1200" dirty="0" err="1">
                <a:solidFill>
                  <a:schemeClr val="tx1"/>
                </a:solidFill>
                <a:effectLst/>
                <a:latin typeface="+mn-lt"/>
                <a:ea typeface="+mn-ea"/>
                <a:cs typeface="+mn-cs"/>
              </a:rPr>
              <a:t>Information</a:t>
            </a:r>
            <a:r>
              <a:rPr lang="pt-PT" sz="1200" b="0" i="0" kern="1200" dirty="0">
                <a:solidFill>
                  <a:schemeClr val="tx1"/>
                </a:solidFill>
                <a:effectLst/>
                <a:latin typeface="+mn-lt"/>
                <a:ea typeface="+mn-ea"/>
                <a:cs typeface="+mn-cs"/>
              </a:rPr>
              <a:t> </a:t>
            </a:r>
            <a:r>
              <a:rPr lang="pt-PT" sz="1200" b="0" i="0" kern="1200" dirty="0" err="1">
                <a:solidFill>
                  <a:schemeClr val="tx1"/>
                </a:solidFill>
                <a:effectLst/>
                <a:latin typeface="+mn-lt"/>
                <a:ea typeface="+mn-ea"/>
                <a:cs typeface="+mn-cs"/>
              </a:rPr>
              <a:t>Center</a:t>
            </a:r>
            <a:r>
              <a:rPr lang="pt-PT"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aim to inform European citizens at local and regional level about the EU, referring them to </a:t>
            </a:r>
            <a:r>
              <a:rPr lang="en-US" sz="1200" b="0" i="0" kern="1200" dirty="0" err="1">
                <a:solidFill>
                  <a:schemeClr val="tx1"/>
                </a:solidFill>
                <a:effectLst/>
                <a:latin typeface="+mn-lt"/>
                <a:ea typeface="+mn-ea"/>
                <a:cs typeface="+mn-cs"/>
              </a:rPr>
              <a:t>specialised</a:t>
            </a:r>
            <a:r>
              <a:rPr lang="en-US" sz="1200" b="0" i="0" kern="1200" dirty="0">
                <a:solidFill>
                  <a:schemeClr val="tx1"/>
                </a:solidFill>
                <a:effectLst/>
                <a:latin typeface="+mn-lt"/>
                <a:ea typeface="+mn-ea"/>
                <a:cs typeface="+mn-cs"/>
              </a:rPr>
              <a:t> information sources and other services and networks. This information can cover the rights of EU citizens, the EU’s priorities, legislation, policies,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and funding opportunities. EDIC also </a:t>
            </a:r>
            <a:r>
              <a:rPr lang="en-US" sz="1200" b="0" i="0" kern="1200" dirty="0" err="1">
                <a:solidFill>
                  <a:schemeClr val="tx1"/>
                </a:solidFill>
                <a:effectLst/>
                <a:latin typeface="+mn-lt"/>
                <a:ea typeface="+mn-ea"/>
                <a:cs typeface="+mn-cs"/>
              </a:rPr>
              <a:t>organise</a:t>
            </a:r>
            <a:r>
              <a:rPr lang="en-US" sz="1200" b="0" i="0" kern="1200" dirty="0">
                <a:solidFill>
                  <a:schemeClr val="tx1"/>
                </a:solidFill>
                <a:effectLst/>
                <a:latin typeface="+mn-lt"/>
                <a:ea typeface="+mn-ea"/>
                <a:cs typeface="+mn-cs"/>
              </a:rPr>
              <a:t> conferences and events and channel citizens' feedback to the EU. </a:t>
            </a:r>
            <a:endParaRPr lang="es-ES" b="0" dirty="0"/>
          </a:p>
          <a:p>
            <a:endParaRPr lang="es-ES" dirty="0"/>
          </a:p>
          <a:p>
            <a:endParaRPr lang="es-ES" dirty="0"/>
          </a:p>
          <a:p>
            <a:r>
              <a:rPr lang="en-US" sz="1200" b="0" i="0" kern="1200" dirty="0">
                <a:solidFill>
                  <a:schemeClr val="tx1"/>
                </a:solidFill>
                <a:effectLst/>
                <a:latin typeface="+mn-lt"/>
                <a:ea typeface="+mn-ea"/>
                <a:cs typeface="+mn-cs"/>
              </a:rPr>
              <a:t> FOOD CORRIDORS encourages the creation of a network of cities committed to the design of food plans that extend from the urban and </a:t>
            </a:r>
            <a:r>
              <a:rPr lang="en-US" sz="1200" b="0" i="0" kern="1200" dirty="0" err="1">
                <a:solidFill>
                  <a:schemeClr val="tx1"/>
                </a:solidFill>
                <a:effectLst/>
                <a:latin typeface="+mn-lt"/>
                <a:ea typeface="+mn-ea"/>
                <a:cs typeface="+mn-cs"/>
              </a:rPr>
              <a:t>peri</a:t>
            </a:r>
            <a:r>
              <a:rPr lang="en-US" sz="1200" b="0" i="0" kern="1200" dirty="0">
                <a:solidFill>
                  <a:schemeClr val="tx1"/>
                </a:solidFill>
                <a:effectLst/>
                <a:latin typeface="+mn-lt"/>
                <a:ea typeface="+mn-ea"/>
                <a:cs typeface="+mn-cs"/>
              </a:rPr>
              <a:t>-urban areas through a corridor that facilitates an urban-rural connection. This approach enhances the generation of production and consumption environments founded on a base of economic, social and environmental sustainability.</a:t>
            </a:r>
          </a:p>
          <a:p>
            <a:endParaRPr lang="en-US" sz="1200" b="0" i="0" kern="1200" dirty="0">
              <a:solidFill>
                <a:schemeClr val="tx1"/>
              </a:solidFill>
              <a:effectLst/>
              <a:latin typeface="+mn-lt"/>
              <a:ea typeface="+mn-ea"/>
              <a:cs typeface="+mn-cs"/>
            </a:endParaRPr>
          </a:p>
          <a:p>
            <a:r>
              <a:rPr lang="en-US" dirty="0"/>
              <a:t>Flexible Transport on Demand is a public transport service where the passenger can book his trip in advance.</a:t>
            </a:r>
          </a:p>
          <a:p>
            <a:endParaRPr lang="en-US" dirty="0"/>
          </a:p>
          <a:p>
            <a:r>
              <a:rPr lang="en-US" sz="1200" b="0" i="0" kern="1200" dirty="0">
                <a:solidFill>
                  <a:schemeClr val="tx1"/>
                </a:solidFill>
                <a:effectLst/>
                <a:latin typeface="+mn-lt"/>
                <a:ea typeface="+mn-ea"/>
                <a:cs typeface="+mn-cs"/>
              </a:rPr>
              <a:t>The objective of the NAPOCTEP project is to enhance the cultural heritage of the Napoleonic era through the creation of routes in the area that covers the Central Region of Portugal (Beira and Serra da Estela) and the western Spanish provinces of Salamanca, Zamora, Valladolid, León and Avila, creating an innovative and attractive tourist product which generates economic activity and employment.</a:t>
            </a:r>
            <a:endParaRPr lang="en-US" dirty="0"/>
          </a:p>
          <a:p>
            <a:endParaRPr lang="en-US" dirty="0"/>
          </a:p>
          <a:p>
            <a:r>
              <a:rPr lang="en-US" dirty="0"/>
              <a:t>The </a:t>
            </a:r>
            <a:r>
              <a:rPr lang="en-US" dirty="0" err="1"/>
              <a:t>ClimAgir</a:t>
            </a:r>
            <a:r>
              <a:rPr lang="en-US" dirty="0"/>
              <a:t> Project aims to raise the general public's awareness to the consequences of climate change in the Coimbra Region and, at the same time, to foster autochthonous forest and arises from the preparation of the Intermunicipal Plan of Adaptation to Climate Change that identified this initiative as structuring to raise awareness and prepare the population for the scenarios predicted for the Region in the different sectors of</a:t>
            </a:r>
            <a:r>
              <a:rPr lang="en-US" baseline="0" dirty="0"/>
              <a:t> </a:t>
            </a:r>
            <a:r>
              <a:rPr lang="en-US" baseline="0" dirty="0" err="1"/>
              <a:t>of</a:t>
            </a:r>
            <a:r>
              <a:rPr lang="en-US" baseline="0" dirty="0"/>
              <a:t> activities.</a:t>
            </a:r>
            <a:endParaRPr lang="es-ES" dirty="0"/>
          </a:p>
        </p:txBody>
      </p:sp>
      <p:sp>
        <p:nvSpPr>
          <p:cNvPr id="4" name="Marcador de número de diapositiva 3"/>
          <p:cNvSpPr>
            <a:spLocks noGrp="1"/>
          </p:cNvSpPr>
          <p:nvPr>
            <p:ph type="sldNum" sz="quarter" idx="5"/>
          </p:nvPr>
        </p:nvSpPr>
        <p:spPr/>
        <p:txBody>
          <a:bodyPr/>
          <a:lstStyle/>
          <a:p>
            <a:fld id="{31A9A558-9080-5E49-8F6A-B137FBC81E88}" type="slidenum">
              <a:rPr lang="es-ES" smtClean="0"/>
              <a:t>4</a:t>
            </a:fld>
            <a:endParaRPr lang="es-ES"/>
          </a:p>
        </p:txBody>
      </p:sp>
    </p:spTree>
    <p:extLst>
      <p:ext uri="{BB962C8B-B14F-4D97-AF65-F5344CB8AC3E}">
        <p14:creationId xmlns:p14="http://schemas.microsoft.com/office/powerpoint/2010/main" val="31436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a:t>Kliknite da biste uredili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okomitog teksta 2"/>
          <p:cNvSpPr>
            <a:spLocks noGrp="1"/>
          </p:cNvSpPr>
          <p:nvPr>
            <p:ph type="body" orient="vert" idx="1"/>
          </p:nvPr>
        </p:nvSpPr>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a:t>Kliknite da biste uredili stil naslova matrice</a:t>
            </a: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idx="1"/>
          </p:nvPr>
        </p:nvSpPr>
        <p:spPr/>
        <p:txBody>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a:t>Kliknite da biste uredili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stilove teksta matrice</a:t>
            </a:r>
          </a:p>
        </p:txBody>
      </p:sp>
      <p:sp>
        <p:nvSpPr>
          <p:cNvPr id="4" name="Rezervirano mjesto datuma 3"/>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a:t>Kliknite da biste uredili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Kliknite da biste uredili stil naslova matrice</a:t>
            </a:r>
          </a:p>
        </p:txBody>
      </p:sp>
      <p:sp>
        <p:nvSpPr>
          <p:cNvPr id="3" name="Rezervirano mjesto datuma 2"/>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a:t>Kliknite da biste uredili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a:t>Kliknite da biste uredili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stilove teksta matrice</a:t>
            </a:r>
          </a:p>
        </p:txBody>
      </p:sp>
      <p:sp>
        <p:nvSpPr>
          <p:cNvPr id="5" name="Rezervirano mjesto datuma 4"/>
          <p:cNvSpPr>
            <a:spLocks noGrp="1"/>
          </p:cNvSpPr>
          <p:nvPr>
            <p:ph type="dt" sz="half" idx="10"/>
          </p:nvPr>
        </p:nvSpPr>
        <p:spPr/>
        <p:txBody>
          <a:bodyPr/>
          <a:lstStyle/>
          <a:p>
            <a:fld id="{FDC1A071-2A74-455A-A49A-8BB21E4AC2F6}" type="datetimeFigureOut">
              <a:rPr lang="sr-Latn-CS" smtClean="0"/>
              <a:pPr/>
              <a:t>22.4.2021.</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FDD72BF-B849-4E00-8E72-529104776363}"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1A071-2A74-455A-A49A-8BB21E4AC2F6}" type="datetimeFigureOut">
              <a:rPr lang="sr-Latn-CS" smtClean="0"/>
              <a:pPr/>
              <a:t>22.4.2021.</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D72BF-B849-4E00-8E72-52910477636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cim-regiaodecoimbra.pt/en/home-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eu_flag_europe_for_citizens_co_funded_en_rgb_right_.jpg"/>
          <p:cNvPicPr>
            <a:picLocks noChangeAspect="1"/>
          </p:cNvPicPr>
          <p:nvPr/>
        </p:nvPicPr>
        <p:blipFill>
          <a:blip r:embed="rId2" cstate="print"/>
          <a:stretch>
            <a:fillRect/>
          </a:stretch>
        </p:blipFill>
        <p:spPr>
          <a:xfrm>
            <a:off x="107504" y="5949280"/>
            <a:ext cx="3131840" cy="748918"/>
          </a:xfrm>
          <a:prstGeom prst="rect">
            <a:avLst/>
          </a:prstGeom>
        </p:spPr>
      </p:pic>
      <p:pic>
        <p:nvPicPr>
          <p:cNvPr id="8" name="Slika 7" descr="InCoop (3).png"/>
          <p:cNvPicPr>
            <a:picLocks noChangeAspect="1"/>
          </p:cNvPicPr>
          <p:nvPr/>
        </p:nvPicPr>
        <p:blipFill>
          <a:blip r:embed="rId3" cstate="print"/>
          <a:stretch>
            <a:fillRect/>
          </a:stretch>
        </p:blipFill>
        <p:spPr>
          <a:xfrm>
            <a:off x="3131840" y="0"/>
            <a:ext cx="5904656" cy="6237312"/>
          </a:xfrm>
          <a:prstGeom prst="rect">
            <a:avLst/>
          </a:prstGeom>
        </p:spPr>
      </p:pic>
      <p:sp>
        <p:nvSpPr>
          <p:cNvPr id="3" name="Marcador de texto 2">
            <a:extLst>
              <a:ext uri="{FF2B5EF4-FFF2-40B4-BE49-F238E27FC236}">
                <a16:creationId xmlns:a16="http://schemas.microsoft.com/office/drawing/2014/main" id="{A195677B-3C44-E945-BB23-EBB33EC24DC5}"/>
              </a:ext>
            </a:extLst>
          </p:cNvPr>
          <p:cNvSpPr>
            <a:spLocks noGrp="1"/>
          </p:cNvSpPr>
          <p:nvPr>
            <p:ph type="body" idx="1"/>
          </p:nvPr>
        </p:nvSpPr>
        <p:spPr>
          <a:xfrm>
            <a:off x="395536" y="1340769"/>
            <a:ext cx="8099177" cy="3066132"/>
          </a:xfrm>
        </p:spPr>
        <p:txBody>
          <a:bodyPr/>
          <a:lstStyle/>
          <a:p>
            <a:r>
              <a:rPr lang="es-ES" sz="3600" dirty="0" err="1">
                <a:solidFill>
                  <a:schemeClr val="tx1"/>
                </a:solidFill>
              </a:rPr>
              <a:t>Incoop</a:t>
            </a:r>
            <a:r>
              <a:rPr lang="es-ES" sz="3600" dirty="0">
                <a:solidFill>
                  <a:schemeClr val="tx1"/>
                </a:solidFill>
              </a:rPr>
              <a:t> </a:t>
            </a:r>
            <a:r>
              <a:rPr lang="es-ES" dirty="0">
                <a:solidFill>
                  <a:schemeClr val="tx1"/>
                </a:solidFill>
              </a:rPr>
              <a:t>– </a:t>
            </a:r>
            <a:r>
              <a:rPr lang="es-ES" dirty="0" err="1">
                <a:solidFill>
                  <a:schemeClr val="tx1"/>
                </a:solidFill>
              </a:rPr>
              <a:t>Kick</a:t>
            </a:r>
            <a:r>
              <a:rPr lang="es-ES" dirty="0">
                <a:solidFill>
                  <a:schemeClr val="tx1"/>
                </a:solidFill>
              </a:rPr>
              <a:t> off Meeting &amp; </a:t>
            </a:r>
            <a:r>
              <a:rPr lang="es-ES" dirty="0" err="1">
                <a:solidFill>
                  <a:schemeClr val="tx1"/>
                </a:solidFill>
              </a:rPr>
              <a:t>Presentation</a:t>
            </a:r>
            <a:r>
              <a:rPr lang="es-ES" dirty="0">
                <a:solidFill>
                  <a:schemeClr val="tx1"/>
                </a:solidFill>
              </a:rPr>
              <a:t> of </a:t>
            </a:r>
            <a:r>
              <a:rPr lang="es-ES" dirty="0" err="1">
                <a:solidFill>
                  <a:schemeClr val="tx1"/>
                </a:solidFill>
              </a:rPr>
              <a:t>the</a:t>
            </a:r>
            <a:r>
              <a:rPr lang="es-ES" dirty="0">
                <a:solidFill>
                  <a:schemeClr val="tx1"/>
                </a:solidFill>
              </a:rPr>
              <a:t> </a:t>
            </a:r>
            <a:r>
              <a:rPr lang="es-ES" dirty="0" err="1">
                <a:solidFill>
                  <a:schemeClr val="tx1"/>
                </a:solidFill>
              </a:rPr>
              <a:t>Situation</a:t>
            </a:r>
            <a:r>
              <a:rPr lang="es-ES" dirty="0">
                <a:solidFill>
                  <a:schemeClr val="tx1"/>
                </a:solidFill>
              </a:rPr>
              <a:t> of </a:t>
            </a:r>
            <a:r>
              <a:rPr lang="es-ES" dirty="0" err="1">
                <a:solidFill>
                  <a:schemeClr val="tx1"/>
                </a:solidFill>
              </a:rPr>
              <a:t>Existing</a:t>
            </a:r>
            <a:r>
              <a:rPr lang="es-ES" dirty="0">
                <a:solidFill>
                  <a:schemeClr val="tx1"/>
                </a:solidFill>
              </a:rPr>
              <a:t> Inter-municipal and Inter-</a:t>
            </a:r>
            <a:r>
              <a:rPr lang="es-ES" dirty="0" err="1">
                <a:solidFill>
                  <a:schemeClr val="tx1"/>
                </a:solidFill>
              </a:rPr>
              <a:t>sectoral</a:t>
            </a:r>
            <a:r>
              <a:rPr lang="es-ES" dirty="0">
                <a:solidFill>
                  <a:schemeClr val="tx1"/>
                </a:solidFill>
              </a:rPr>
              <a:t> </a:t>
            </a:r>
            <a:r>
              <a:rPr lang="es-ES" dirty="0" err="1">
                <a:solidFill>
                  <a:schemeClr val="tx1"/>
                </a:solidFill>
              </a:rPr>
              <a:t>Actors</a:t>
            </a:r>
            <a:r>
              <a:rPr lang="es-ES" dirty="0">
                <a:solidFill>
                  <a:schemeClr val="tx1"/>
                </a:solidFill>
              </a:rPr>
              <a:t> in </a:t>
            </a:r>
            <a:r>
              <a:rPr lang="es-ES" dirty="0" err="1">
                <a:solidFill>
                  <a:schemeClr val="tx1"/>
                </a:solidFill>
              </a:rPr>
              <a:t>Europe</a:t>
            </a:r>
            <a:r>
              <a:rPr lang="es-ES" dirty="0">
                <a:solidFill>
                  <a:schemeClr val="tx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6468" y="0"/>
            <a:ext cx="4176464" cy="3931283"/>
          </a:xfrm>
          <a:prstGeom prst="rect">
            <a:avLst/>
          </a:prstGeom>
        </p:spPr>
      </p:pic>
      <p:pic>
        <p:nvPicPr>
          <p:cNvPr id="5" name="Slika 4" descr="eu_flag_europe_for_citizens_co_funded_en_rgb_right_.jpg"/>
          <p:cNvPicPr>
            <a:picLocks noChangeAspect="1"/>
          </p:cNvPicPr>
          <p:nvPr/>
        </p:nvPicPr>
        <p:blipFill>
          <a:blip r:embed="rId4" cstate="print"/>
          <a:stretch>
            <a:fillRect/>
          </a:stretch>
        </p:blipFill>
        <p:spPr>
          <a:xfrm>
            <a:off x="5724128" y="5911711"/>
            <a:ext cx="3302041" cy="789618"/>
          </a:xfrm>
          <a:prstGeom prst="rect">
            <a:avLst/>
          </a:prstGeom>
        </p:spPr>
      </p:pic>
      <p:pic>
        <p:nvPicPr>
          <p:cNvPr id="6" name="Slika 5" descr="InCoop (4).png"/>
          <p:cNvPicPr>
            <a:picLocks noChangeAspect="1"/>
          </p:cNvPicPr>
          <p:nvPr/>
        </p:nvPicPr>
        <p:blipFill>
          <a:blip r:embed="rId5" cstate="print"/>
          <a:stretch>
            <a:fillRect/>
          </a:stretch>
        </p:blipFill>
        <p:spPr>
          <a:xfrm>
            <a:off x="395536" y="5661248"/>
            <a:ext cx="1008112" cy="1008112"/>
          </a:xfrm>
          <a:prstGeom prst="rect">
            <a:avLst/>
          </a:prstGeom>
        </p:spPr>
      </p:pic>
      <p:sp>
        <p:nvSpPr>
          <p:cNvPr id="2" name="Título 1">
            <a:extLst>
              <a:ext uri="{FF2B5EF4-FFF2-40B4-BE49-F238E27FC236}">
                <a16:creationId xmlns:a16="http://schemas.microsoft.com/office/drawing/2014/main" id="{25A9B44A-F8DF-F141-A358-91457E0608DF}"/>
              </a:ext>
            </a:extLst>
          </p:cNvPr>
          <p:cNvSpPr>
            <a:spLocks noGrp="1"/>
          </p:cNvSpPr>
          <p:nvPr>
            <p:ph type="ctrTitle"/>
          </p:nvPr>
        </p:nvSpPr>
        <p:spPr>
          <a:xfrm>
            <a:off x="107504" y="149305"/>
            <a:ext cx="7054552" cy="1122900"/>
          </a:xfrm>
        </p:spPr>
        <p:txBody>
          <a:bodyPr>
            <a:normAutofit fontScale="90000"/>
          </a:bodyPr>
          <a:lstStyle/>
          <a:p>
            <a:pPr algn="l"/>
            <a:r>
              <a:rPr lang="pt-PT" dirty="0"/>
              <a:t>Intermunicipal </a:t>
            </a:r>
            <a:r>
              <a:rPr lang="pt-PT" dirty="0" err="1"/>
              <a:t>Comunity</a:t>
            </a:r>
            <a:r>
              <a:rPr lang="pt-PT" dirty="0"/>
              <a:t> </a:t>
            </a:r>
            <a:r>
              <a:rPr lang="pt-PT" dirty="0" err="1"/>
              <a:t>of</a:t>
            </a:r>
            <a:r>
              <a:rPr lang="pt-PT" dirty="0"/>
              <a:t> Coimbra </a:t>
            </a:r>
            <a:r>
              <a:rPr lang="pt-PT" dirty="0" err="1"/>
              <a:t>Region</a:t>
            </a:r>
            <a:r>
              <a:rPr lang="pt-PT" dirty="0"/>
              <a:t> (CIM RC)</a:t>
            </a:r>
            <a:endParaRPr lang="es-ES" dirty="0"/>
          </a:p>
        </p:txBody>
      </p:sp>
      <p:sp>
        <p:nvSpPr>
          <p:cNvPr id="3" name="Subtítulo 2">
            <a:extLst>
              <a:ext uri="{FF2B5EF4-FFF2-40B4-BE49-F238E27FC236}">
                <a16:creationId xmlns:a16="http://schemas.microsoft.com/office/drawing/2014/main" id="{11F433C9-57DA-6A4C-B7B9-15C1E13D0F53}"/>
              </a:ext>
            </a:extLst>
          </p:cNvPr>
          <p:cNvSpPr>
            <a:spLocks noGrp="1"/>
          </p:cNvSpPr>
          <p:nvPr>
            <p:ph type="subTitle" idx="1"/>
          </p:nvPr>
        </p:nvSpPr>
        <p:spPr>
          <a:xfrm>
            <a:off x="395536" y="3808343"/>
            <a:ext cx="8136904" cy="2088232"/>
          </a:xfrm>
        </p:spPr>
        <p:txBody>
          <a:bodyPr>
            <a:normAutofit fontScale="85000" lnSpcReduction="10000"/>
          </a:bodyPr>
          <a:lstStyle/>
          <a:p>
            <a:pPr marL="285750" indent="-285750" algn="just">
              <a:lnSpc>
                <a:spcPct val="150000"/>
              </a:lnSpc>
              <a:buFont typeface="Arial" panose="020B0604020202020204" pitchFamily="34" charset="0"/>
              <a:buChar char="•"/>
            </a:pPr>
            <a:r>
              <a:rPr lang="en-GB" sz="1800" dirty="0"/>
              <a:t>Inter-municipal entity - Associative nature</a:t>
            </a:r>
          </a:p>
          <a:p>
            <a:pPr marL="285750" indent="-285750" algn="just">
              <a:lnSpc>
                <a:spcPct val="150000"/>
              </a:lnSpc>
              <a:buFont typeface="Arial" panose="020B0604020202020204" pitchFamily="34" charset="0"/>
              <a:buChar char="•"/>
            </a:pPr>
            <a:r>
              <a:rPr lang="en-GB" sz="1800" dirty="0"/>
              <a:t>Territorial scope: 19 municipalities</a:t>
            </a:r>
          </a:p>
          <a:p>
            <a:pPr marL="285750" indent="-285750" algn="just">
              <a:lnSpc>
                <a:spcPct val="150000"/>
              </a:lnSpc>
              <a:buFont typeface="Arial" panose="020B0604020202020204" pitchFamily="34" charset="0"/>
              <a:buChar char="•"/>
            </a:pPr>
            <a:r>
              <a:rPr lang="en-GB" sz="1800" dirty="0"/>
              <a:t>4.336 km² - Centre of Portugal - from the Atlantic Ocean coast to the highest mountains of Portugal</a:t>
            </a:r>
          </a:p>
          <a:p>
            <a:pPr marL="285750" indent="-285750" algn="just">
              <a:lnSpc>
                <a:spcPct val="150000"/>
              </a:lnSpc>
              <a:buFont typeface="Arial" panose="020B0604020202020204" pitchFamily="34" charset="0"/>
              <a:buChar char="•"/>
            </a:pPr>
            <a:r>
              <a:rPr lang="en-GB" sz="1800" dirty="0"/>
              <a:t>Resident population: 460,000 inhabitants</a:t>
            </a:r>
          </a:p>
          <a:p>
            <a:pPr marL="285750" indent="-285750" algn="just">
              <a:lnSpc>
                <a:spcPct val="150000"/>
              </a:lnSpc>
              <a:buFont typeface="Arial" panose="020B0604020202020204" pitchFamily="34" charset="0"/>
              <a:buChar char="•"/>
            </a:pPr>
            <a:r>
              <a:rPr lang="en-GB" sz="1800" dirty="0"/>
              <a:t>Coimbra Region - Different geographic and social characteristics</a:t>
            </a:r>
            <a:endParaRPr lang="es-ES" sz="1800" dirty="0"/>
          </a:p>
          <a:p>
            <a:endParaRPr lang="es-ES" dirty="0"/>
          </a:p>
          <a:p>
            <a:endParaRPr lang="es-ES" dirty="0"/>
          </a:p>
          <a:p>
            <a:pPr marL="457200" indent="-457200">
              <a:buFont typeface="Arial" panose="020B0604020202020204" pitchFamily="34" charset="0"/>
              <a:buChar char="•"/>
            </a:pPr>
            <a:endParaRPr lang="es-ES" dirty="0"/>
          </a:p>
        </p:txBody>
      </p:sp>
      <p:pic>
        <p:nvPicPr>
          <p:cNvPr id="7" name="Imagem 6">
            <a:extLst>
              <a:ext uri="{FF2B5EF4-FFF2-40B4-BE49-F238E27FC236}">
                <a16:creationId xmlns:a16="http://schemas.microsoft.com/office/drawing/2014/main" id="{5C4F7B8C-4E29-44F6-9D33-8FBCF5DC2CDD}"/>
              </a:ext>
            </a:extLst>
          </p:cNvPr>
          <p:cNvPicPr>
            <a:picLocks noChangeAspect="1"/>
          </p:cNvPicPr>
          <p:nvPr/>
        </p:nvPicPr>
        <p:blipFill>
          <a:blip r:embed="rId6"/>
          <a:stretch>
            <a:fillRect/>
          </a:stretch>
        </p:blipFill>
        <p:spPr>
          <a:xfrm>
            <a:off x="343339" y="1196752"/>
            <a:ext cx="3965439" cy="2783639"/>
          </a:xfrm>
          <a:prstGeom prst="rect">
            <a:avLst/>
          </a:prstGeom>
        </p:spPr>
      </p:pic>
      <p:pic>
        <p:nvPicPr>
          <p:cNvPr id="3074" name="Picture 2" descr="C:\Users\susana.ferreira.CIMRC\Pictures\Logos\CIM_Logo_Institucio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9976" y="5530655"/>
            <a:ext cx="1512168" cy="105433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cta unidireccional 8"/>
          <p:cNvCxnSpPr/>
          <p:nvPr/>
        </p:nvCxnSpPr>
        <p:spPr>
          <a:xfrm flipH="1" flipV="1">
            <a:off x="3563888" y="2933013"/>
            <a:ext cx="20162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eu_flag_europe_for_citizens_co_funded_en_rgb_right_.jpg"/>
          <p:cNvPicPr>
            <a:picLocks noChangeAspect="1"/>
          </p:cNvPicPr>
          <p:nvPr/>
        </p:nvPicPr>
        <p:blipFill>
          <a:blip r:embed="rId3" cstate="print"/>
          <a:stretch>
            <a:fillRect/>
          </a:stretch>
        </p:blipFill>
        <p:spPr>
          <a:xfrm>
            <a:off x="5724128" y="5911711"/>
            <a:ext cx="3302041" cy="789618"/>
          </a:xfrm>
          <a:prstGeom prst="rect">
            <a:avLst/>
          </a:prstGeom>
        </p:spPr>
      </p:pic>
      <p:pic>
        <p:nvPicPr>
          <p:cNvPr id="6" name="Slika 5" descr="InCoop (4).png"/>
          <p:cNvPicPr>
            <a:picLocks noChangeAspect="1"/>
          </p:cNvPicPr>
          <p:nvPr/>
        </p:nvPicPr>
        <p:blipFill>
          <a:blip r:embed="rId4" cstate="print"/>
          <a:stretch>
            <a:fillRect/>
          </a:stretch>
        </p:blipFill>
        <p:spPr>
          <a:xfrm>
            <a:off x="395536" y="5661248"/>
            <a:ext cx="1008112" cy="1008112"/>
          </a:xfrm>
          <a:prstGeom prst="rect">
            <a:avLst/>
          </a:prstGeom>
        </p:spPr>
      </p:pic>
      <p:sp>
        <p:nvSpPr>
          <p:cNvPr id="3" name="Subtítulo 2">
            <a:extLst>
              <a:ext uri="{FF2B5EF4-FFF2-40B4-BE49-F238E27FC236}">
                <a16:creationId xmlns:a16="http://schemas.microsoft.com/office/drawing/2014/main" id="{11F433C9-57DA-6A4C-B7B9-15C1E13D0F53}"/>
              </a:ext>
            </a:extLst>
          </p:cNvPr>
          <p:cNvSpPr>
            <a:spLocks noGrp="1"/>
          </p:cNvSpPr>
          <p:nvPr>
            <p:ph type="subTitle" idx="1"/>
          </p:nvPr>
        </p:nvSpPr>
        <p:spPr>
          <a:xfrm>
            <a:off x="973951" y="836712"/>
            <a:ext cx="7128792" cy="3578592"/>
          </a:xfrm>
        </p:spPr>
        <p:txBody>
          <a:bodyPr>
            <a:normAutofit/>
          </a:bodyPr>
          <a:lstStyle/>
          <a:p>
            <a:pPr algn="just"/>
            <a:endParaRPr lang="en-US" sz="1800" dirty="0"/>
          </a:p>
          <a:p>
            <a:pPr marL="285750" indent="-285750" algn="just">
              <a:buFont typeface="Arial" panose="020B0604020202020204" pitchFamily="34" charset="0"/>
              <a:buChar char="•"/>
            </a:pPr>
            <a:r>
              <a:rPr lang="en-US" sz="1800" dirty="0"/>
              <a:t>Promoting economic, social and environmental development</a:t>
            </a:r>
          </a:p>
          <a:p>
            <a:pPr marL="285750" indent="-285750" algn="just">
              <a:buFont typeface="Arial" panose="020B0604020202020204" pitchFamily="34" charset="0"/>
              <a:buChar char="•"/>
            </a:pPr>
            <a:r>
              <a:rPr lang="en-US" sz="1800" dirty="0"/>
              <a:t>Linking municipal investments of </a:t>
            </a:r>
            <a:r>
              <a:rPr lang="en-US" sz="1800" dirty="0" err="1"/>
              <a:t>intermunicipal</a:t>
            </a:r>
            <a:r>
              <a:rPr lang="en-US" sz="1800" dirty="0"/>
              <a:t> interest</a:t>
            </a:r>
          </a:p>
          <a:p>
            <a:pPr marL="285750" indent="-285750" algn="just">
              <a:buFont typeface="Arial" panose="020B0604020202020204" pitchFamily="34" charset="0"/>
              <a:buChar char="•"/>
            </a:pPr>
            <a:r>
              <a:rPr lang="en-US" sz="1800" dirty="0"/>
              <a:t>Participation in the management </a:t>
            </a:r>
            <a:r>
              <a:rPr lang="pt-PT" sz="1800" dirty="0" err="1"/>
              <a:t>of</a:t>
            </a:r>
            <a:r>
              <a:rPr lang="pt-PT" sz="1800" dirty="0"/>
              <a:t> Regional </a:t>
            </a:r>
            <a:r>
              <a:rPr lang="pt-PT" sz="1800" dirty="0" err="1"/>
              <a:t>Development</a:t>
            </a:r>
            <a:r>
              <a:rPr lang="pt-PT" sz="1800" dirty="0"/>
              <a:t> </a:t>
            </a:r>
            <a:r>
              <a:rPr lang="pt-PT" sz="1800" dirty="0" err="1"/>
              <a:t>Programmes</a:t>
            </a:r>
            <a:endParaRPr lang="pt-PT" sz="1800" dirty="0"/>
          </a:p>
          <a:p>
            <a:pPr marL="285750" indent="-285750" algn="just">
              <a:buFont typeface="Arial" panose="020B0604020202020204" pitchFamily="34" charset="0"/>
              <a:buChar char="•"/>
            </a:pPr>
            <a:r>
              <a:rPr lang="en-US" sz="1800" dirty="0"/>
              <a:t>Planning public authorities actions, other than local government</a:t>
            </a:r>
            <a:endParaRPr lang="pt-PT" sz="1800" dirty="0">
              <a:solidFill>
                <a:schemeClr val="tx1">
                  <a:lumMod val="75000"/>
                  <a:lumOff val="25000"/>
                </a:schemeClr>
              </a:solidFill>
              <a:cs typeface="Arial" panose="020B0604020202020204" pitchFamily="34" charset="0"/>
            </a:endParaRPr>
          </a:p>
          <a:p>
            <a:pPr marL="285750" indent="-285750" algn="just">
              <a:buFont typeface="Arial" panose="020B0604020202020204" pitchFamily="34" charset="0"/>
              <a:buChar char="•"/>
            </a:pPr>
            <a:r>
              <a:rPr lang="en-GB" sz="1800" dirty="0"/>
              <a:t>Join efforts to make the Coimbra Region a more balanced territory, with greater social cohesion, by diminishing asymmetries and inequalities in our territory</a:t>
            </a:r>
          </a:p>
          <a:p>
            <a:pPr marL="285750" indent="-285750">
              <a:buFont typeface="Arial" panose="020B0604020202020204" pitchFamily="34" charset="0"/>
              <a:buChar char="•"/>
            </a:pPr>
            <a:endParaRPr lang="es-ES" sz="18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779" y="4130898"/>
            <a:ext cx="7065963"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ixaDeTexto 7"/>
          <p:cNvSpPr txBox="1"/>
          <p:nvPr/>
        </p:nvSpPr>
        <p:spPr>
          <a:xfrm>
            <a:off x="1036778" y="620688"/>
            <a:ext cx="7639677" cy="584775"/>
          </a:xfrm>
          <a:prstGeom prst="rect">
            <a:avLst/>
          </a:prstGeom>
          <a:noFill/>
        </p:spPr>
        <p:txBody>
          <a:bodyPr wrap="square" rtlCol="0">
            <a:spAutoFit/>
          </a:bodyPr>
          <a:lstStyle/>
          <a:p>
            <a:pPr algn="ctr"/>
            <a:r>
              <a:rPr lang="pt-PT" sz="3200" dirty="0">
                <a:latin typeface="+mj-lt"/>
                <a:cs typeface="Arial" pitchFamily="34" charset="0"/>
              </a:rPr>
              <a:t>CIM RC – Scope </a:t>
            </a:r>
            <a:r>
              <a:rPr lang="pt-PT" sz="3200" dirty="0" err="1">
                <a:latin typeface="+mj-lt"/>
                <a:cs typeface="Arial" pitchFamily="34" charset="0"/>
              </a:rPr>
              <a:t>and</a:t>
            </a:r>
            <a:r>
              <a:rPr lang="pt-PT" sz="3200" dirty="0">
                <a:latin typeface="+mj-lt"/>
                <a:cs typeface="Arial" pitchFamily="34" charset="0"/>
              </a:rPr>
              <a:t> </a:t>
            </a:r>
            <a:r>
              <a:rPr lang="pt-PT" sz="3200" dirty="0" err="1">
                <a:latin typeface="+mj-lt"/>
                <a:cs typeface="Arial" pitchFamily="34" charset="0"/>
              </a:rPr>
              <a:t>Goals</a:t>
            </a:r>
            <a:endParaRPr lang="pt-PT" sz="3200" dirty="0">
              <a:latin typeface="+mj-lt"/>
              <a:cs typeface="Arial" pitchFamily="34" charset="0"/>
            </a:endParaRPr>
          </a:p>
        </p:txBody>
      </p:sp>
      <p:pic>
        <p:nvPicPr>
          <p:cNvPr id="9" name="Picture 2" descr="C:\Users\susana.ferreira.CIMRC\Pictures\Logos\CIM_Logo_Institucion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5661248"/>
            <a:ext cx="1324866" cy="92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6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eu_flag_europe_for_citizens_co_funded_en_rgb_right_.jpg"/>
          <p:cNvPicPr>
            <a:picLocks noChangeAspect="1"/>
          </p:cNvPicPr>
          <p:nvPr/>
        </p:nvPicPr>
        <p:blipFill>
          <a:blip r:embed="rId3" cstate="print"/>
          <a:stretch>
            <a:fillRect/>
          </a:stretch>
        </p:blipFill>
        <p:spPr>
          <a:xfrm>
            <a:off x="5724128" y="5911711"/>
            <a:ext cx="3302041" cy="789618"/>
          </a:xfrm>
          <a:prstGeom prst="rect">
            <a:avLst/>
          </a:prstGeom>
        </p:spPr>
      </p:pic>
      <p:pic>
        <p:nvPicPr>
          <p:cNvPr id="6" name="Slika 5" descr="InCoop (4).png"/>
          <p:cNvPicPr>
            <a:picLocks noChangeAspect="1"/>
          </p:cNvPicPr>
          <p:nvPr/>
        </p:nvPicPr>
        <p:blipFill>
          <a:blip r:embed="rId4" cstate="print"/>
          <a:stretch>
            <a:fillRect/>
          </a:stretch>
        </p:blipFill>
        <p:spPr>
          <a:xfrm>
            <a:off x="395536" y="5661248"/>
            <a:ext cx="1008112" cy="1008112"/>
          </a:xfrm>
          <a:prstGeom prst="rect">
            <a:avLst/>
          </a:prstGeom>
        </p:spPr>
      </p:pic>
      <p:sp>
        <p:nvSpPr>
          <p:cNvPr id="2" name="Título 1">
            <a:extLst>
              <a:ext uri="{FF2B5EF4-FFF2-40B4-BE49-F238E27FC236}">
                <a16:creationId xmlns:a16="http://schemas.microsoft.com/office/drawing/2014/main" id="{25A9B44A-F8DF-F141-A358-91457E0608DF}"/>
              </a:ext>
            </a:extLst>
          </p:cNvPr>
          <p:cNvSpPr>
            <a:spLocks noGrp="1"/>
          </p:cNvSpPr>
          <p:nvPr>
            <p:ph type="ctrTitle"/>
          </p:nvPr>
        </p:nvSpPr>
        <p:spPr>
          <a:xfrm>
            <a:off x="683568" y="-459432"/>
            <a:ext cx="7772400" cy="2475706"/>
          </a:xfrm>
        </p:spPr>
        <p:txBody>
          <a:bodyPr/>
          <a:lstStyle/>
          <a:p>
            <a:r>
              <a:rPr lang="es-ES" dirty="0"/>
              <a:t>CIM RC </a:t>
            </a:r>
            <a:r>
              <a:rPr lang="es-ES" dirty="0" err="1"/>
              <a:t>Activities</a:t>
            </a:r>
            <a:r>
              <a:rPr lang="es-ES" dirty="0"/>
              <a:t> </a:t>
            </a:r>
          </a:p>
        </p:txBody>
      </p:sp>
      <p:sp>
        <p:nvSpPr>
          <p:cNvPr id="3" name="Subtítulo 2">
            <a:extLst>
              <a:ext uri="{FF2B5EF4-FFF2-40B4-BE49-F238E27FC236}">
                <a16:creationId xmlns:a16="http://schemas.microsoft.com/office/drawing/2014/main" id="{11F433C9-57DA-6A4C-B7B9-15C1E13D0F53}"/>
              </a:ext>
            </a:extLst>
          </p:cNvPr>
          <p:cNvSpPr>
            <a:spLocks noGrp="1"/>
          </p:cNvSpPr>
          <p:nvPr>
            <p:ph type="subTitle" idx="1"/>
          </p:nvPr>
        </p:nvSpPr>
        <p:spPr>
          <a:xfrm>
            <a:off x="1187624" y="1844824"/>
            <a:ext cx="7200800" cy="3816424"/>
          </a:xfrm>
        </p:spPr>
        <p:txBody>
          <a:bodyPr>
            <a:normAutofit/>
          </a:bodyPr>
          <a:lstStyle/>
          <a:p>
            <a:pPr marL="457200" indent="-457200" algn="just">
              <a:buFont typeface="Arial" panose="020B0604020202020204" pitchFamily="34" charset="0"/>
              <a:buChar char="•"/>
            </a:pPr>
            <a:endParaRPr lang="en-GB" sz="1800" dirty="0"/>
          </a:p>
          <a:p>
            <a:pPr marL="457200" indent="-457200" algn="just">
              <a:buFont typeface="Arial" panose="020B0604020202020204" pitchFamily="34" charset="0"/>
              <a:buChar char="•"/>
            </a:pPr>
            <a:endParaRPr lang="en-GB" sz="1800" dirty="0"/>
          </a:p>
          <a:p>
            <a:pPr marL="457200" indent="-457200" algn="just">
              <a:buFont typeface="Arial" panose="020B0604020202020204" pitchFamily="34" charset="0"/>
              <a:buChar char="•"/>
            </a:pPr>
            <a:endParaRPr lang="en-GB" sz="1800" dirty="0"/>
          </a:p>
          <a:p>
            <a:pPr marL="457200" indent="-457200" algn="l">
              <a:buFont typeface="Arial" panose="020B0604020202020204" pitchFamily="34" charset="0"/>
              <a:buChar char="•"/>
            </a:pPr>
            <a:endParaRPr lang="en-GB" sz="1800" dirty="0"/>
          </a:p>
          <a:p>
            <a:pPr marL="457200" indent="-457200" algn="l">
              <a:buFont typeface="Arial" panose="020B0604020202020204" pitchFamily="34" charset="0"/>
              <a:buChar char="•"/>
            </a:pPr>
            <a:endParaRPr lang="en-GB" sz="1800" dirty="0"/>
          </a:p>
          <a:p>
            <a:pPr marL="457200" indent="-457200">
              <a:buFont typeface="Arial" panose="020B0604020202020204" pitchFamily="34" charset="0"/>
              <a:buChar char="•"/>
            </a:pPr>
            <a:endParaRPr lang="en-GB" sz="1800" dirty="0"/>
          </a:p>
        </p:txBody>
      </p:sp>
      <p:pic>
        <p:nvPicPr>
          <p:cNvPr id="7" name="Picture 2" descr="C:\Users\susana.ferreira.CIMRC\Pictures\Logos\CIM_Logo_Institucio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9976" y="5661248"/>
            <a:ext cx="1324866" cy="92373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1556792"/>
            <a:ext cx="8460432" cy="3760192"/>
          </a:xfrm>
          <a:prstGeom prst="rect">
            <a:avLst/>
          </a:prstGeom>
        </p:spPr>
      </p:pic>
      <p:sp>
        <p:nvSpPr>
          <p:cNvPr id="9" name="Rectângulo 8"/>
          <p:cNvSpPr/>
          <p:nvPr/>
        </p:nvSpPr>
        <p:spPr>
          <a:xfrm>
            <a:off x="933091" y="1124744"/>
            <a:ext cx="6858000" cy="369332"/>
          </a:xfrm>
          <a:prstGeom prst="rect">
            <a:avLst/>
          </a:prstGeom>
        </p:spPr>
        <p:txBody>
          <a:bodyPr wrap="square">
            <a:spAutoFit/>
          </a:bodyPr>
          <a:lstStyle/>
          <a:p>
            <a:pPr algn="ctr"/>
            <a:r>
              <a:rPr lang="pt-PT" b="1" dirty="0">
                <a:hlinkClick r:id="rId7"/>
              </a:rPr>
              <a:t>https://www.cim-regiaodecoimbra.pt/en/home-2/</a:t>
            </a:r>
            <a:r>
              <a:rPr lang="pt-PT" b="1" dirty="0"/>
              <a:t> </a:t>
            </a:r>
          </a:p>
        </p:txBody>
      </p:sp>
    </p:spTree>
    <p:extLst>
      <p:ext uri="{BB962C8B-B14F-4D97-AF65-F5344CB8AC3E}">
        <p14:creationId xmlns:p14="http://schemas.microsoft.com/office/powerpoint/2010/main" val="272492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eu_flag_europe_for_citizens_co_funded_en_rgb_right_.jpg"/>
          <p:cNvPicPr>
            <a:picLocks noChangeAspect="1"/>
          </p:cNvPicPr>
          <p:nvPr/>
        </p:nvPicPr>
        <p:blipFill>
          <a:blip r:embed="rId2" cstate="print"/>
          <a:stretch>
            <a:fillRect/>
          </a:stretch>
        </p:blipFill>
        <p:spPr>
          <a:xfrm>
            <a:off x="5724128" y="5911711"/>
            <a:ext cx="3302041" cy="789618"/>
          </a:xfrm>
          <a:prstGeom prst="rect">
            <a:avLst/>
          </a:prstGeom>
        </p:spPr>
      </p:pic>
      <p:pic>
        <p:nvPicPr>
          <p:cNvPr id="6" name="Slika 5" descr="InCoop (4).png"/>
          <p:cNvPicPr>
            <a:picLocks noChangeAspect="1"/>
          </p:cNvPicPr>
          <p:nvPr/>
        </p:nvPicPr>
        <p:blipFill>
          <a:blip r:embed="rId3" cstate="print"/>
          <a:stretch>
            <a:fillRect/>
          </a:stretch>
        </p:blipFill>
        <p:spPr>
          <a:xfrm>
            <a:off x="395536" y="5661248"/>
            <a:ext cx="1008112" cy="1008112"/>
          </a:xfrm>
          <a:prstGeom prst="rect">
            <a:avLst/>
          </a:prstGeom>
        </p:spPr>
      </p:pic>
      <p:sp>
        <p:nvSpPr>
          <p:cNvPr id="2" name="Título 1">
            <a:extLst>
              <a:ext uri="{FF2B5EF4-FFF2-40B4-BE49-F238E27FC236}">
                <a16:creationId xmlns:a16="http://schemas.microsoft.com/office/drawing/2014/main" id="{25A9B44A-F8DF-F141-A358-91457E0608DF}"/>
              </a:ext>
            </a:extLst>
          </p:cNvPr>
          <p:cNvSpPr>
            <a:spLocks noGrp="1"/>
          </p:cNvSpPr>
          <p:nvPr>
            <p:ph type="ctrTitle"/>
          </p:nvPr>
        </p:nvSpPr>
        <p:spPr>
          <a:xfrm>
            <a:off x="685800" y="217868"/>
            <a:ext cx="7772400" cy="2475706"/>
          </a:xfrm>
        </p:spPr>
        <p:txBody>
          <a:bodyPr/>
          <a:lstStyle/>
          <a:p>
            <a:r>
              <a:rPr lang="es-ES" dirty="0" err="1"/>
              <a:t>Expectations</a:t>
            </a:r>
            <a:r>
              <a:rPr lang="es-ES" dirty="0"/>
              <a:t> </a:t>
            </a:r>
            <a:r>
              <a:rPr lang="es-ES" dirty="0" err="1"/>
              <a:t>from</a:t>
            </a:r>
            <a:r>
              <a:rPr lang="es-ES" dirty="0"/>
              <a:t> INCOOP</a:t>
            </a:r>
          </a:p>
        </p:txBody>
      </p:sp>
      <p:sp>
        <p:nvSpPr>
          <p:cNvPr id="3" name="Subtítulo 2">
            <a:extLst>
              <a:ext uri="{FF2B5EF4-FFF2-40B4-BE49-F238E27FC236}">
                <a16:creationId xmlns:a16="http://schemas.microsoft.com/office/drawing/2014/main" id="{11F433C9-57DA-6A4C-B7B9-15C1E13D0F53}"/>
              </a:ext>
            </a:extLst>
          </p:cNvPr>
          <p:cNvSpPr>
            <a:spLocks noGrp="1"/>
          </p:cNvSpPr>
          <p:nvPr>
            <p:ph type="subTitle" idx="1"/>
          </p:nvPr>
        </p:nvSpPr>
        <p:spPr>
          <a:xfrm>
            <a:off x="899592" y="1988840"/>
            <a:ext cx="7558608" cy="3456384"/>
          </a:xfrm>
        </p:spPr>
        <p:txBody>
          <a:bodyPr>
            <a:normAutofit/>
          </a:bodyPr>
          <a:lstStyle/>
          <a:p>
            <a:pPr marL="457200" indent="-457200">
              <a:buFont typeface="Arial" panose="020B0604020202020204" pitchFamily="34" charset="0"/>
              <a:buChar char="•"/>
            </a:pPr>
            <a:endParaRPr lang="es-ES" sz="1800" dirty="0"/>
          </a:p>
          <a:p>
            <a:pPr marL="457200" indent="-457200">
              <a:buFont typeface="Arial" panose="020B0604020202020204" pitchFamily="34" charset="0"/>
              <a:buChar char="•"/>
            </a:pPr>
            <a:endParaRPr lang="es-ES" sz="1800" dirty="0"/>
          </a:p>
          <a:p>
            <a:pPr marL="457200" indent="-457200">
              <a:buFont typeface="Arial" panose="020B0604020202020204" pitchFamily="34" charset="0"/>
              <a:buChar char="•"/>
            </a:pPr>
            <a:endParaRPr lang="es-ES" sz="1800" dirty="0"/>
          </a:p>
          <a:p>
            <a:pPr marL="457200" indent="-457200">
              <a:buFont typeface="Arial" panose="020B0604020202020204" pitchFamily="34" charset="0"/>
              <a:buChar char="•"/>
            </a:pPr>
            <a:r>
              <a:rPr lang="en-GB" sz="1800" dirty="0"/>
              <a:t>Exchange of best practices with peers from other contexts and countries with the aim to increase civic participation </a:t>
            </a:r>
          </a:p>
          <a:p>
            <a:pPr marL="457200" indent="-457200">
              <a:buFont typeface="Arial" panose="020B0604020202020204" pitchFamily="34" charset="0"/>
              <a:buChar char="•"/>
            </a:pPr>
            <a:r>
              <a:rPr lang="en-GB" sz="1800" dirty="0"/>
              <a:t>Create a network of organisations with similar interests for future collaboration opportunities on local/regional development. </a:t>
            </a:r>
          </a:p>
        </p:txBody>
      </p:sp>
      <p:pic>
        <p:nvPicPr>
          <p:cNvPr id="7" name="Picture 2" descr="C:\Users\susana.ferreira.CIMRC\Pictures\Logos\CIM_Logo_Institucion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9976" y="5646624"/>
            <a:ext cx="1345840" cy="93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75507"/>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A3EF45B5F15C4580440D36C511DD0D" ma:contentTypeVersion="10" ma:contentTypeDescription="Create a new document." ma:contentTypeScope="" ma:versionID="f81f94ddf317bfb37b1200f9922cf8c5">
  <xsd:schema xmlns:xsd="http://www.w3.org/2001/XMLSchema" xmlns:xs="http://www.w3.org/2001/XMLSchema" xmlns:p="http://schemas.microsoft.com/office/2006/metadata/properties" xmlns:ns2="d2f621d5-6d30-47a6-953e-1becfcce80b8" xmlns:ns3="0d453d62-335c-4223-b45c-4710f6d945fb" targetNamespace="http://schemas.microsoft.com/office/2006/metadata/properties" ma:root="true" ma:fieldsID="4be1e4fb3d05fb01fa4a04b371816875" ns2:_="" ns3:_="">
    <xsd:import namespace="d2f621d5-6d30-47a6-953e-1becfcce80b8"/>
    <xsd:import namespace="0d453d62-335c-4223-b45c-4710f6d94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f621d5-6d30-47a6-953e-1becfcce8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453d62-335c-4223-b45c-4710f6d94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FA42B2-4CBE-48F2-98A0-F1F633409BF3}">
  <ds:schemaRefs>
    <ds:schemaRef ds:uri="http://schemas.microsoft.com/sharepoint/v3/contenttype/forms"/>
  </ds:schemaRefs>
</ds:datastoreItem>
</file>

<file path=customXml/itemProps2.xml><?xml version="1.0" encoding="utf-8"?>
<ds:datastoreItem xmlns:ds="http://schemas.openxmlformats.org/officeDocument/2006/customXml" ds:itemID="{4C1667C3-B201-449F-B1B7-9F617BBD7398}"/>
</file>

<file path=customXml/itemProps3.xml><?xml version="1.0" encoding="utf-8"?>
<ds:datastoreItem xmlns:ds="http://schemas.openxmlformats.org/officeDocument/2006/customXml" ds:itemID="{4638EC0C-FB34-4E37-A6B1-E016EA4360C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1465</TotalTime>
  <Words>440</Words>
  <Application>Microsoft Office PowerPoint</Application>
  <PresentationFormat>On-screen Show (4:3)</PresentationFormat>
  <Paragraphs>51</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tema</vt:lpstr>
      <vt:lpstr>PowerPoint Presentation</vt:lpstr>
      <vt:lpstr>Intermunicipal Comunity of Coimbra Region (CIM RC)</vt:lpstr>
      <vt:lpstr>PowerPoint Presentation</vt:lpstr>
      <vt:lpstr>CIM RC Activities </vt:lpstr>
      <vt:lpstr>Expectations from INCOOP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Petra</dc:creator>
  <cp:lastModifiedBy>susana.ferreira</cp:lastModifiedBy>
  <cp:revision>49</cp:revision>
  <dcterms:created xsi:type="dcterms:W3CDTF">2020-12-04T07:27:01Z</dcterms:created>
  <dcterms:modified xsi:type="dcterms:W3CDTF">2021-04-22T10:57:23Z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0x01010072A3EF45B5F15C4580440D36C511DD0D</vt:lpwstr>
  </property>
</Properties>
</file>