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5" r:id="rId4"/>
    <p:sldId id="266" r:id="rId5"/>
    <p:sldId id="268" r:id="rId6"/>
    <p:sldId id="275" r:id="rId7"/>
    <p:sldId id="269" r:id="rId8"/>
    <p:sldId id="272" r:id="rId9"/>
    <p:sldId id="273" r:id="rId10"/>
    <p:sldId id="274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33"/>
    <p:restoredTop sz="94745"/>
  </p:normalViewPr>
  <p:slideViewPr>
    <p:cSldViewPr>
      <p:cViewPr varScale="1">
        <p:scale>
          <a:sx n="102" d="100"/>
          <a:sy n="102" d="100"/>
        </p:scale>
        <p:origin x="129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A654B-4CDA-D94A-9329-54C88DA60346}" type="datetimeFigureOut">
              <a:rPr lang="pt-PT" smtClean="0"/>
              <a:t>22/02/21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47C9D-D76D-0E44-98B6-244BD30569A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92825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22.2.21.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‹nº›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22.2.21.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‹nº›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22.2.21.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‹nº›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22.2.21.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‹nº›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22.2.21.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‹nº›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22.2.21.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‹nº›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22.2.21.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‹nº›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22.2.21.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‹nº›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22.2.21.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‹nº›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22.2.21.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‹nº›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22.2.21.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‹nº›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22.2.21.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‹nº›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eu_flag_europe_for_citizens_co_funded_en_rgb_right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949280"/>
            <a:ext cx="3131840" cy="748918"/>
          </a:xfrm>
          <a:prstGeom prst="rect">
            <a:avLst/>
          </a:prstGeom>
        </p:spPr>
      </p:pic>
      <p:pic>
        <p:nvPicPr>
          <p:cNvPr id="8" name="Slika 7" descr="InCoop (3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58358" y="260648"/>
            <a:ext cx="2843808" cy="3004022"/>
          </a:xfrm>
          <a:prstGeom prst="rect">
            <a:avLst/>
          </a:prstGeom>
        </p:spPr>
      </p:pic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95677B-3C44-E945-BB23-EBB33EC24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2411" y="1731604"/>
            <a:ext cx="8099177" cy="3066132"/>
          </a:xfrm>
        </p:spPr>
        <p:txBody>
          <a:bodyPr/>
          <a:lstStyle/>
          <a:p>
            <a:pPr algn="ctr"/>
            <a:r>
              <a:rPr lang="es-ES" sz="6600" dirty="0">
                <a:solidFill>
                  <a:schemeClr val="tx1"/>
                </a:solidFill>
              </a:rPr>
              <a:t>INCOOP </a:t>
            </a:r>
          </a:p>
          <a:p>
            <a:pPr algn="ctr"/>
            <a:r>
              <a:rPr lang="es-ES" dirty="0" err="1">
                <a:solidFill>
                  <a:schemeClr val="tx1"/>
                </a:solidFill>
              </a:rPr>
              <a:t>Kick</a:t>
            </a:r>
            <a:r>
              <a:rPr lang="es-ES" dirty="0">
                <a:solidFill>
                  <a:schemeClr val="tx1"/>
                </a:solidFill>
              </a:rPr>
              <a:t> off Meeting &amp; </a:t>
            </a:r>
            <a:r>
              <a:rPr lang="es-ES" dirty="0" err="1">
                <a:solidFill>
                  <a:schemeClr val="tx1"/>
                </a:solidFill>
              </a:rPr>
              <a:t>Presentation</a:t>
            </a:r>
            <a:r>
              <a:rPr lang="es-ES" dirty="0">
                <a:solidFill>
                  <a:schemeClr val="tx1"/>
                </a:solidFill>
              </a:rPr>
              <a:t> of </a:t>
            </a:r>
            <a:r>
              <a:rPr lang="es-ES" dirty="0" err="1">
                <a:solidFill>
                  <a:schemeClr val="tx1"/>
                </a:solidFill>
              </a:rPr>
              <a:t>the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Situation</a:t>
            </a:r>
            <a:r>
              <a:rPr lang="es-ES" dirty="0">
                <a:solidFill>
                  <a:schemeClr val="tx1"/>
                </a:solidFill>
              </a:rPr>
              <a:t> of </a:t>
            </a:r>
          </a:p>
          <a:p>
            <a:pPr algn="ctr"/>
            <a:r>
              <a:rPr lang="es-ES" dirty="0" err="1">
                <a:solidFill>
                  <a:schemeClr val="tx1"/>
                </a:solidFill>
              </a:rPr>
              <a:t>Existing</a:t>
            </a:r>
            <a:r>
              <a:rPr lang="es-ES" dirty="0">
                <a:solidFill>
                  <a:schemeClr val="tx1"/>
                </a:solidFill>
              </a:rPr>
              <a:t> Inter-municipal and Inter-</a:t>
            </a:r>
            <a:r>
              <a:rPr lang="es-ES" dirty="0" err="1">
                <a:solidFill>
                  <a:schemeClr val="tx1"/>
                </a:solidFill>
              </a:rPr>
              <a:t>sectoral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Actors</a:t>
            </a:r>
            <a:r>
              <a:rPr lang="es-ES" dirty="0">
                <a:solidFill>
                  <a:schemeClr val="tx1"/>
                </a:solidFill>
              </a:rPr>
              <a:t> in </a:t>
            </a:r>
            <a:r>
              <a:rPr lang="es-ES" dirty="0" err="1">
                <a:solidFill>
                  <a:schemeClr val="tx1"/>
                </a:solidFill>
              </a:rPr>
              <a:t>Europe</a:t>
            </a:r>
            <a:r>
              <a:rPr lang="es-ES" dirty="0">
                <a:solidFill>
                  <a:schemeClr val="tx1"/>
                </a:solidFill>
              </a:rPr>
              <a:t>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eu_flag_europe_for_citizens_co_funded_en_rgb_right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5911711"/>
            <a:ext cx="3302041" cy="789618"/>
          </a:xfrm>
          <a:prstGeom prst="rect">
            <a:avLst/>
          </a:prstGeom>
        </p:spPr>
      </p:pic>
      <p:pic>
        <p:nvPicPr>
          <p:cNvPr id="6" name="Slika 5" descr="InCoop (4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5661248"/>
            <a:ext cx="1008112" cy="1008112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5A9B44A-F8DF-F141-A358-91457E060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531" y="1159442"/>
            <a:ext cx="7772400" cy="1986996"/>
          </a:xfrm>
        </p:spPr>
        <p:txBody>
          <a:bodyPr/>
          <a:lstStyle/>
          <a:p>
            <a:r>
              <a:rPr lang="pt-PT" dirty="0" err="1"/>
              <a:t>Conclusion</a:t>
            </a:r>
            <a:r>
              <a:rPr lang="pt-PT" dirty="0"/>
              <a:t>: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1F433C9-57DA-6A4C-B7B9-15C1E13D0F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6315" y="2621791"/>
            <a:ext cx="7630616" cy="3289920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000" dirty="0" err="1"/>
              <a:t>We</a:t>
            </a:r>
            <a:r>
              <a:rPr lang="pt-PT" sz="2000" dirty="0"/>
              <a:t> are </a:t>
            </a:r>
            <a:r>
              <a:rPr lang="pt-PT" sz="2000" dirty="0" err="1"/>
              <a:t>very</a:t>
            </a:r>
            <a:r>
              <a:rPr lang="pt-PT" sz="2000" dirty="0"/>
              <a:t> </a:t>
            </a:r>
            <a:r>
              <a:rPr lang="pt-PT" sz="2000" dirty="0" err="1"/>
              <a:t>motivated</a:t>
            </a:r>
            <a:r>
              <a:rPr lang="pt-PT" sz="2000" dirty="0"/>
              <a:t> to </a:t>
            </a:r>
            <a:r>
              <a:rPr lang="pt-PT" sz="2000" dirty="0" err="1"/>
              <a:t>participate</a:t>
            </a:r>
            <a:r>
              <a:rPr lang="pt-PT" sz="2000" dirty="0"/>
              <a:t> in </a:t>
            </a:r>
            <a:r>
              <a:rPr lang="pt-PT" sz="2000" dirty="0" err="1"/>
              <a:t>this</a:t>
            </a:r>
            <a:r>
              <a:rPr lang="pt-PT" sz="2000" dirty="0"/>
              <a:t> </a:t>
            </a:r>
            <a:r>
              <a:rPr lang="pt-PT" sz="2000" dirty="0" err="1"/>
              <a:t>project</a:t>
            </a:r>
            <a:r>
              <a:rPr lang="pt-PT" sz="2000" dirty="0"/>
              <a:t> </a:t>
            </a:r>
            <a:r>
              <a:rPr lang="pt-PT" sz="2000" dirty="0" err="1"/>
              <a:t>and</a:t>
            </a:r>
            <a:r>
              <a:rPr lang="pt-PT" sz="2000" dirty="0"/>
              <a:t> </a:t>
            </a:r>
            <a:r>
              <a:rPr lang="pt-PT" sz="2000" dirty="0" err="1"/>
              <a:t>next</a:t>
            </a:r>
            <a:r>
              <a:rPr lang="pt-PT" sz="2000" dirty="0"/>
              <a:t> </a:t>
            </a:r>
            <a:r>
              <a:rPr lang="pt-PT" sz="2000" dirty="0" err="1"/>
              <a:t>week</a:t>
            </a:r>
            <a:r>
              <a:rPr lang="pt-PT" sz="2000" dirty="0"/>
              <a:t> </a:t>
            </a:r>
            <a:r>
              <a:rPr lang="pt-PT" sz="2000" dirty="0" err="1"/>
              <a:t>we’ll</a:t>
            </a:r>
            <a:r>
              <a:rPr lang="pt-PT" sz="2000" dirty="0"/>
              <a:t> </a:t>
            </a:r>
            <a:r>
              <a:rPr lang="pt-PT" sz="2000" dirty="0" err="1"/>
              <a:t>start</a:t>
            </a:r>
            <a:r>
              <a:rPr lang="pt-PT" sz="2000" dirty="0"/>
              <a:t> some </a:t>
            </a:r>
            <a:r>
              <a:rPr lang="pt-PT" sz="2000" dirty="0" err="1"/>
              <a:t>preliminary</a:t>
            </a:r>
            <a:r>
              <a:rPr lang="pt-PT" sz="2000" dirty="0"/>
              <a:t> research to </a:t>
            </a:r>
            <a:r>
              <a:rPr lang="pt-PT" sz="2000" dirty="0" err="1"/>
              <a:t>make</a:t>
            </a:r>
            <a:r>
              <a:rPr lang="pt-PT" sz="2000" dirty="0"/>
              <a:t> a </a:t>
            </a:r>
            <a:r>
              <a:rPr lang="pt-PT" sz="2000" dirty="0" err="1"/>
              <a:t>first</a:t>
            </a:r>
            <a:r>
              <a:rPr lang="pt-PT" sz="2000" dirty="0"/>
              <a:t> </a:t>
            </a:r>
            <a:r>
              <a:rPr lang="pt-PT" sz="2000" dirty="0" err="1"/>
              <a:t>essay</a:t>
            </a:r>
            <a:r>
              <a:rPr lang="pt-PT" sz="2000" dirty="0"/>
              <a:t> to </a:t>
            </a:r>
            <a:r>
              <a:rPr lang="pt-PT" sz="2000" dirty="0" err="1"/>
              <a:t>structure</a:t>
            </a:r>
            <a:r>
              <a:rPr lang="pt-PT" sz="2000" dirty="0"/>
              <a:t> </a:t>
            </a:r>
            <a:r>
              <a:rPr lang="pt-PT" sz="2000" dirty="0" err="1"/>
              <a:t>the</a:t>
            </a:r>
            <a:r>
              <a:rPr lang="pt-PT" sz="2000" dirty="0"/>
              <a:t> </a:t>
            </a:r>
            <a:r>
              <a:rPr lang="pt-PT" sz="2000" dirty="0" err="1"/>
              <a:t>survey</a:t>
            </a:r>
            <a:r>
              <a:rPr lang="pt-PT" sz="2000" dirty="0"/>
              <a:t> </a:t>
            </a:r>
            <a:r>
              <a:rPr lang="pt-PT" sz="2000" dirty="0" err="1"/>
              <a:t>and</a:t>
            </a:r>
            <a:r>
              <a:rPr lang="pt-PT" sz="2000" dirty="0"/>
              <a:t> </a:t>
            </a:r>
            <a:r>
              <a:rPr lang="pt-PT" sz="2000" dirty="0" err="1"/>
              <a:t>guide</a:t>
            </a:r>
            <a:r>
              <a:rPr lang="pt-PT" sz="2000" dirty="0"/>
              <a:t> </a:t>
            </a:r>
            <a:r>
              <a:rPr lang="pt-PT" sz="2000" dirty="0" err="1"/>
              <a:t>the</a:t>
            </a:r>
            <a:r>
              <a:rPr lang="pt-PT" sz="2000" dirty="0"/>
              <a:t> </a:t>
            </a:r>
            <a:r>
              <a:rPr lang="pt-PT" sz="2000" dirty="0" err="1"/>
              <a:t>interviews</a:t>
            </a:r>
            <a:r>
              <a:rPr lang="pt-PT" sz="2000" dirty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PT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000" dirty="0" err="1"/>
              <a:t>We</a:t>
            </a:r>
            <a:r>
              <a:rPr lang="pt-PT" sz="2000" dirty="0"/>
              <a:t> are </a:t>
            </a:r>
            <a:r>
              <a:rPr lang="pt-PT" sz="2000" dirty="0" err="1"/>
              <a:t>sure</a:t>
            </a:r>
            <a:r>
              <a:rPr lang="pt-PT" sz="2000" dirty="0"/>
              <a:t> </a:t>
            </a:r>
            <a:r>
              <a:rPr lang="pt-PT" sz="2000" dirty="0" err="1"/>
              <a:t>that</a:t>
            </a:r>
            <a:r>
              <a:rPr lang="pt-PT" sz="2000" dirty="0"/>
              <a:t> </a:t>
            </a:r>
            <a:r>
              <a:rPr lang="pt-PT" sz="2000" dirty="0" err="1"/>
              <a:t>we</a:t>
            </a:r>
            <a:r>
              <a:rPr lang="pt-PT" sz="2000" dirty="0"/>
              <a:t> </a:t>
            </a:r>
            <a:r>
              <a:rPr lang="pt-PT" sz="2000" dirty="0" err="1"/>
              <a:t>will</a:t>
            </a:r>
            <a:r>
              <a:rPr lang="pt-PT" sz="2000" dirty="0"/>
              <a:t> </a:t>
            </a:r>
            <a:r>
              <a:rPr lang="pt-PT" sz="2000" dirty="0" err="1"/>
              <a:t>jointly</a:t>
            </a:r>
            <a:r>
              <a:rPr lang="pt-PT" sz="2000" dirty="0"/>
              <a:t> </a:t>
            </a:r>
            <a:r>
              <a:rPr lang="pt-PT" sz="2000" dirty="0" err="1"/>
              <a:t>carry</a:t>
            </a:r>
            <a:r>
              <a:rPr lang="pt-PT" sz="2000" dirty="0"/>
              <a:t> out a </a:t>
            </a:r>
            <a:r>
              <a:rPr lang="pt-PT" sz="2000" dirty="0" err="1"/>
              <a:t>good</a:t>
            </a:r>
            <a:r>
              <a:rPr lang="pt-PT" sz="2000" dirty="0"/>
              <a:t> </a:t>
            </a:r>
            <a:r>
              <a:rPr lang="pt-PT" sz="2000" dirty="0" err="1"/>
              <a:t>project</a:t>
            </a:r>
            <a:r>
              <a:rPr lang="pt-PT" sz="2000" dirty="0"/>
              <a:t> </a:t>
            </a:r>
            <a:r>
              <a:rPr lang="pt-PT" sz="2000" dirty="0" err="1"/>
              <a:t>and</a:t>
            </a:r>
            <a:r>
              <a:rPr lang="pt-PT" sz="2000" dirty="0"/>
              <a:t> </a:t>
            </a:r>
            <a:r>
              <a:rPr lang="pt-PT" sz="2000" dirty="0" err="1"/>
              <a:t>meet</a:t>
            </a:r>
            <a:r>
              <a:rPr lang="pt-PT" sz="2000" dirty="0"/>
              <a:t> general </a:t>
            </a:r>
            <a:r>
              <a:rPr lang="pt-PT" sz="2000" dirty="0" err="1"/>
              <a:t>and</a:t>
            </a:r>
            <a:r>
              <a:rPr lang="pt-PT" sz="2000" dirty="0"/>
              <a:t> </a:t>
            </a:r>
            <a:r>
              <a:rPr lang="pt-PT" sz="2000" dirty="0" err="1"/>
              <a:t>specific</a:t>
            </a:r>
            <a:r>
              <a:rPr lang="pt-PT" sz="2000" dirty="0"/>
              <a:t> </a:t>
            </a:r>
            <a:r>
              <a:rPr lang="pt-PT" sz="2000" dirty="0" err="1"/>
              <a:t>objectives</a:t>
            </a:r>
            <a:r>
              <a:rPr lang="pt-PT" sz="2000" dirty="0"/>
              <a:t>.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216860EC-A9DA-3841-B733-D3AB328C41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500" y="168681"/>
            <a:ext cx="1536700" cy="132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819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eu_flag_europe_for_citizens_co_funded_en_rgb_right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5911711"/>
            <a:ext cx="3302041" cy="789618"/>
          </a:xfrm>
          <a:prstGeom prst="rect">
            <a:avLst/>
          </a:prstGeom>
        </p:spPr>
      </p:pic>
      <p:pic>
        <p:nvPicPr>
          <p:cNvPr id="6" name="Slika 5" descr="InCoop (4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5661248"/>
            <a:ext cx="1008112" cy="1008112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5A9B44A-F8DF-F141-A358-91457E060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7868"/>
            <a:ext cx="7772400" cy="2475706"/>
          </a:xfrm>
        </p:spPr>
        <p:txBody>
          <a:bodyPr/>
          <a:lstStyle/>
          <a:p>
            <a:r>
              <a:rPr lang="pt-PT" dirty="0"/>
              <a:t>CEPESE:</a:t>
            </a:r>
            <a:br>
              <a:rPr lang="pt-PT" dirty="0"/>
            </a:br>
            <a:r>
              <a:rPr lang="pt-PT" sz="2000" dirty="0"/>
              <a:t>Research Centre for </a:t>
            </a:r>
            <a:r>
              <a:rPr lang="pt-PT" sz="2000" dirty="0" err="1"/>
              <a:t>the</a:t>
            </a:r>
            <a:r>
              <a:rPr lang="pt-PT" sz="2000" dirty="0"/>
              <a:t> </a:t>
            </a:r>
            <a:r>
              <a:rPr lang="pt-PT" sz="2000" dirty="0" err="1"/>
              <a:t>study</a:t>
            </a:r>
            <a:r>
              <a:rPr lang="pt-PT" sz="2000" dirty="0"/>
              <a:t> </a:t>
            </a:r>
            <a:r>
              <a:rPr lang="pt-PT" sz="2000" dirty="0" err="1"/>
              <a:t>of</a:t>
            </a:r>
            <a:r>
              <a:rPr lang="pt-PT" sz="2000" dirty="0"/>
              <a:t> </a:t>
            </a:r>
            <a:r>
              <a:rPr lang="pt-PT" sz="2000" dirty="0" err="1"/>
              <a:t>Population</a:t>
            </a:r>
            <a:r>
              <a:rPr lang="pt-PT" sz="2000" dirty="0"/>
              <a:t>, </a:t>
            </a:r>
            <a:r>
              <a:rPr lang="pt-PT" sz="2000" dirty="0" err="1"/>
              <a:t>Economy</a:t>
            </a:r>
            <a:r>
              <a:rPr lang="pt-PT" sz="2000" dirty="0"/>
              <a:t> </a:t>
            </a:r>
            <a:r>
              <a:rPr lang="pt-PT" sz="2000" dirty="0" err="1"/>
              <a:t>and</a:t>
            </a:r>
            <a:r>
              <a:rPr lang="pt-PT" sz="2000" dirty="0"/>
              <a:t> </a:t>
            </a:r>
            <a:r>
              <a:rPr lang="pt-PT" sz="2000" dirty="0" err="1"/>
              <a:t>Society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1F433C9-57DA-6A4C-B7B9-15C1E13D0F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5576" y="2272749"/>
            <a:ext cx="7344816" cy="338849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PT" dirty="0"/>
              <a:t>CEPESE </a:t>
            </a:r>
            <a:r>
              <a:rPr lang="pt-PT" dirty="0" err="1"/>
              <a:t>is</a:t>
            </a:r>
            <a:r>
              <a:rPr lang="pt-PT" dirty="0"/>
              <a:t> a </a:t>
            </a:r>
            <a:r>
              <a:rPr lang="pt-PT" dirty="0" err="1"/>
              <a:t>Public</a:t>
            </a:r>
            <a:r>
              <a:rPr lang="pt-PT" dirty="0"/>
              <a:t> </a:t>
            </a:r>
            <a:r>
              <a:rPr lang="pt-PT" dirty="0" err="1"/>
              <a:t>Utility</a:t>
            </a:r>
            <a:r>
              <a:rPr lang="pt-PT" dirty="0"/>
              <a:t> </a:t>
            </a:r>
            <a:r>
              <a:rPr lang="pt-PT" dirty="0" err="1"/>
              <a:t>Institution</a:t>
            </a:r>
            <a:r>
              <a:rPr lang="pt-PT" dirty="0"/>
              <a:t> </a:t>
            </a:r>
            <a:r>
              <a:rPr lang="pt-PT" dirty="0" err="1"/>
              <a:t>dedicated</a:t>
            </a:r>
            <a:r>
              <a:rPr lang="pt-PT" dirty="0"/>
              <a:t> to </a:t>
            </a:r>
            <a:r>
              <a:rPr lang="pt-PT" dirty="0" err="1"/>
              <a:t>scientific</a:t>
            </a:r>
            <a:r>
              <a:rPr lang="pt-PT" dirty="0"/>
              <a:t> research, </a:t>
            </a:r>
            <a:r>
              <a:rPr lang="pt-PT" dirty="0" err="1"/>
              <a:t>with</a:t>
            </a:r>
            <a:r>
              <a:rPr lang="pt-PT" dirty="0"/>
              <a:t> </a:t>
            </a:r>
            <a:r>
              <a:rPr lang="pt-PT" dirty="0" err="1"/>
              <a:t>an</a:t>
            </a:r>
            <a:r>
              <a:rPr lang="pt-PT" dirty="0"/>
              <a:t> </a:t>
            </a:r>
            <a:r>
              <a:rPr lang="pt-PT" dirty="0" err="1"/>
              <a:t>interuniversity</a:t>
            </a:r>
            <a:r>
              <a:rPr lang="pt-PT" dirty="0"/>
              <a:t> </a:t>
            </a:r>
            <a:r>
              <a:rPr lang="pt-PT" dirty="0" err="1"/>
              <a:t>vocation</a:t>
            </a:r>
            <a:r>
              <a:rPr lang="pt-PT" dirty="0"/>
              <a:t>, </a:t>
            </a:r>
            <a:r>
              <a:rPr lang="pt-PT" dirty="0" err="1"/>
              <a:t>founded</a:t>
            </a:r>
            <a:r>
              <a:rPr lang="pt-PT" dirty="0"/>
              <a:t> </a:t>
            </a:r>
            <a:r>
              <a:rPr lang="pt-PT" dirty="0" err="1"/>
              <a:t>by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University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Porto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António de Almeida Foundation in 1990. </a:t>
            </a:r>
          </a:p>
          <a:p>
            <a:pPr algn="just"/>
            <a:endParaRPr lang="pt-PT" dirty="0"/>
          </a:p>
          <a:p>
            <a:pPr algn="just"/>
            <a:r>
              <a:rPr lang="pt-PT" dirty="0" err="1"/>
              <a:t>It</a:t>
            </a:r>
            <a:r>
              <a:rPr lang="pt-PT" dirty="0"/>
              <a:t> </a:t>
            </a:r>
            <a:r>
              <a:rPr lang="pt-PT" dirty="0" err="1"/>
              <a:t>has</a:t>
            </a:r>
            <a:r>
              <a:rPr lang="pt-PT" dirty="0"/>
              <a:t> </a:t>
            </a:r>
            <a:r>
              <a:rPr lang="pt-PT" dirty="0" err="1"/>
              <a:t>been</a:t>
            </a:r>
            <a:r>
              <a:rPr lang="pt-PT" dirty="0"/>
              <a:t> </a:t>
            </a:r>
            <a:r>
              <a:rPr lang="pt-PT" dirty="0" err="1"/>
              <a:t>operating</a:t>
            </a:r>
            <a:r>
              <a:rPr lang="pt-PT" dirty="0"/>
              <a:t> </a:t>
            </a:r>
            <a:r>
              <a:rPr lang="pt-PT" dirty="0" err="1"/>
              <a:t>since</a:t>
            </a:r>
            <a:r>
              <a:rPr lang="pt-PT" dirty="0"/>
              <a:t> 1996 as a Research </a:t>
            </a:r>
            <a:r>
              <a:rPr lang="pt-PT" dirty="0" err="1"/>
              <a:t>Unit</a:t>
            </a:r>
            <a:r>
              <a:rPr lang="pt-PT" dirty="0"/>
              <a:t>, </a:t>
            </a:r>
            <a:r>
              <a:rPr lang="pt-PT" dirty="0" err="1"/>
              <a:t>under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regulation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Portuguese Foundation for </a:t>
            </a:r>
            <a:r>
              <a:rPr lang="pt-PT" dirty="0" err="1"/>
              <a:t>Science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Technology</a:t>
            </a:r>
            <a:r>
              <a:rPr lang="pt-PT" dirty="0"/>
              <a:t>, </a:t>
            </a:r>
            <a:r>
              <a:rPr lang="pt-PT" b="1" dirty="0" err="1"/>
              <a:t>gathering</a:t>
            </a:r>
            <a:r>
              <a:rPr lang="pt-PT" b="1" dirty="0"/>
              <a:t> </a:t>
            </a:r>
            <a:r>
              <a:rPr lang="pt-PT" b="1" dirty="0" err="1"/>
              <a:t>over</a:t>
            </a:r>
            <a:r>
              <a:rPr lang="pt-PT" b="1" dirty="0"/>
              <a:t> </a:t>
            </a:r>
            <a:r>
              <a:rPr lang="pt-PT" b="1" dirty="0" err="1"/>
              <a:t>one</a:t>
            </a:r>
            <a:r>
              <a:rPr lang="pt-PT" b="1" dirty="0"/>
              <a:t> </a:t>
            </a:r>
            <a:r>
              <a:rPr lang="pt-PT" b="1" dirty="0" err="1"/>
              <a:t>hundred</a:t>
            </a:r>
            <a:r>
              <a:rPr lang="pt-PT" b="1" dirty="0"/>
              <a:t> PhD </a:t>
            </a:r>
            <a:r>
              <a:rPr lang="pt-PT" b="1" dirty="0" err="1"/>
              <a:t>researchers</a:t>
            </a:r>
            <a:r>
              <a:rPr lang="pt-PT" dirty="0"/>
              <a:t>.</a:t>
            </a:r>
          </a:p>
          <a:p>
            <a:pPr algn="l"/>
            <a:endParaRPr lang="es-ES" dirty="0"/>
          </a:p>
          <a:p>
            <a:endParaRPr lang="es-ES" dirty="0"/>
          </a:p>
          <a:p>
            <a:endParaRPr lang="es-E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216860EC-A9DA-3841-B733-D3AB328C41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500" y="168681"/>
            <a:ext cx="1536700" cy="1320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eu_flag_europe_for_citizens_co_funded_en_rgb_right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5911711"/>
            <a:ext cx="3302041" cy="789618"/>
          </a:xfrm>
          <a:prstGeom prst="rect">
            <a:avLst/>
          </a:prstGeom>
        </p:spPr>
      </p:pic>
      <p:pic>
        <p:nvPicPr>
          <p:cNvPr id="6" name="Slika 5" descr="InCoop (4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5661248"/>
            <a:ext cx="1008112" cy="1008112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5A9B44A-F8DF-F141-A358-91457E060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7868"/>
            <a:ext cx="7772400" cy="1914988"/>
          </a:xfrm>
        </p:spPr>
        <p:txBody>
          <a:bodyPr/>
          <a:lstStyle/>
          <a:p>
            <a:r>
              <a:rPr lang="pt-PT" dirty="0"/>
              <a:t>CEPESE </a:t>
            </a:r>
            <a:r>
              <a:rPr lang="pt-PT" dirty="0" err="1"/>
              <a:t>Mission</a:t>
            </a:r>
            <a:r>
              <a:rPr lang="pt-PT" dirty="0"/>
              <a:t>:</a:t>
            </a:r>
            <a:br>
              <a:rPr lang="pt-PT" dirty="0"/>
            </a:br>
            <a:r>
              <a:rPr lang="pt-PT" sz="2000" dirty="0"/>
              <a:t>Research Centre for </a:t>
            </a:r>
            <a:r>
              <a:rPr lang="pt-PT" sz="2000" dirty="0" err="1"/>
              <a:t>the</a:t>
            </a:r>
            <a:r>
              <a:rPr lang="pt-PT" sz="2000" dirty="0"/>
              <a:t> </a:t>
            </a:r>
            <a:r>
              <a:rPr lang="pt-PT" sz="2000" dirty="0" err="1"/>
              <a:t>study</a:t>
            </a:r>
            <a:r>
              <a:rPr lang="pt-PT" sz="2000" dirty="0"/>
              <a:t> </a:t>
            </a:r>
            <a:r>
              <a:rPr lang="pt-PT" sz="2000" dirty="0" err="1"/>
              <a:t>of</a:t>
            </a:r>
            <a:r>
              <a:rPr lang="pt-PT" sz="2000" dirty="0"/>
              <a:t> </a:t>
            </a:r>
            <a:r>
              <a:rPr lang="pt-PT" sz="2000" dirty="0" err="1"/>
              <a:t>Population</a:t>
            </a:r>
            <a:r>
              <a:rPr lang="pt-PT" sz="2000" dirty="0"/>
              <a:t>, </a:t>
            </a:r>
            <a:r>
              <a:rPr lang="pt-PT" sz="2000" dirty="0" err="1"/>
              <a:t>Economy</a:t>
            </a:r>
            <a:r>
              <a:rPr lang="pt-PT" sz="2000" dirty="0"/>
              <a:t> </a:t>
            </a:r>
            <a:r>
              <a:rPr lang="pt-PT" sz="2000" dirty="0" err="1"/>
              <a:t>and</a:t>
            </a:r>
            <a:r>
              <a:rPr lang="pt-PT" sz="2000" dirty="0"/>
              <a:t> </a:t>
            </a:r>
            <a:r>
              <a:rPr lang="pt-PT" sz="2000" dirty="0" err="1"/>
              <a:t>Society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1F433C9-57DA-6A4C-B7B9-15C1E13D0F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7918648" cy="3649960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1800" dirty="0"/>
              <a:t>To </a:t>
            </a:r>
            <a:r>
              <a:rPr lang="pt-PT" sz="1800" dirty="0" err="1"/>
              <a:t>develop</a:t>
            </a:r>
            <a:r>
              <a:rPr lang="pt-PT" sz="1800" dirty="0"/>
              <a:t> research in </a:t>
            </a:r>
            <a:r>
              <a:rPr lang="pt-PT" sz="1800" dirty="0" err="1"/>
              <a:t>the</a:t>
            </a:r>
            <a:r>
              <a:rPr lang="pt-PT" sz="1800" dirty="0"/>
              <a:t> </a:t>
            </a:r>
            <a:r>
              <a:rPr lang="pt-PT" sz="1800" dirty="0" err="1"/>
              <a:t>field</a:t>
            </a:r>
            <a:r>
              <a:rPr lang="pt-PT" sz="1800" dirty="0"/>
              <a:t> </a:t>
            </a:r>
            <a:r>
              <a:rPr lang="pt-PT" sz="1800" dirty="0" err="1"/>
              <a:t>of</a:t>
            </a:r>
            <a:r>
              <a:rPr lang="pt-PT" sz="1800" dirty="0"/>
              <a:t> </a:t>
            </a:r>
            <a:r>
              <a:rPr lang="pt-PT" sz="1800" dirty="0" err="1"/>
              <a:t>Humanities</a:t>
            </a:r>
            <a:r>
              <a:rPr lang="pt-PT" sz="1800" dirty="0"/>
              <a:t> </a:t>
            </a:r>
            <a:r>
              <a:rPr lang="pt-PT" sz="1800" dirty="0" err="1"/>
              <a:t>and</a:t>
            </a:r>
            <a:r>
              <a:rPr lang="pt-PT" sz="1800" dirty="0"/>
              <a:t> Social </a:t>
            </a:r>
            <a:r>
              <a:rPr lang="pt-PT" sz="1800" dirty="0" err="1"/>
              <a:t>Sciences</a:t>
            </a:r>
            <a:r>
              <a:rPr lang="pt-PT" sz="1800" dirty="0"/>
              <a:t> </a:t>
            </a:r>
            <a:r>
              <a:rPr lang="pt-PT" sz="1800" dirty="0" err="1"/>
              <a:t>and</a:t>
            </a:r>
            <a:r>
              <a:rPr lang="pt-PT" sz="1800" dirty="0"/>
              <a:t> </a:t>
            </a:r>
            <a:r>
              <a:rPr lang="pt-PT" sz="1800" dirty="0" err="1"/>
              <a:t>promote</a:t>
            </a:r>
            <a:r>
              <a:rPr lang="pt-PT" sz="1800" dirty="0"/>
              <a:t> </a:t>
            </a:r>
            <a:r>
              <a:rPr lang="pt-PT" sz="1800" dirty="0" err="1"/>
              <a:t>the</a:t>
            </a:r>
            <a:r>
              <a:rPr lang="pt-PT" sz="1800" dirty="0"/>
              <a:t> </a:t>
            </a:r>
            <a:r>
              <a:rPr lang="pt-PT" sz="1800" dirty="0" err="1"/>
              <a:t>publication</a:t>
            </a:r>
            <a:r>
              <a:rPr lang="pt-PT" sz="1800" dirty="0"/>
              <a:t> </a:t>
            </a:r>
            <a:r>
              <a:rPr lang="pt-PT" sz="1800" dirty="0" err="1"/>
              <a:t>and</a:t>
            </a:r>
            <a:r>
              <a:rPr lang="pt-PT" sz="1800" dirty="0"/>
              <a:t> </a:t>
            </a:r>
            <a:r>
              <a:rPr lang="pt-PT" sz="1800" dirty="0" err="1"/>
              <a:t>dissemination</a:t>
            </a:r>
            <a:r>
              <a:rPr lang="pt-PT" sz="1800" dirty="0"/>
              <a:t> </a:t>
            </a:r>
            <a:r>
              <a:rPr lang="pt-PT" sz="1800" dirty="0" err="1"/>
              <a:t>of</a:t>
            </a:r>
            <a:r>
              <a:rPr lang="pt-PT" sz="1800" dirty="0"/>
              <a:t> </a:t>
            </a:r>
            <a:r>
              <a:rPr lang="pt-PT" sz="1800" dirty="0" err="1"/>
              <a:t>results</a:t>
            </a:r>
            <a:r>
              <a:rPr lang="pt-PT" sz="1800" dirty="0"/>
              <a:t> in </a:t>
            </a:r>
            <a:r>
              <a:rPr lang="pt-PT" sz="1800" dirty="0" err="1"/>
              <a:t>books</a:t>
            </a:r>
            <a:r>
              <a:rPr lang="pt-PT" sz="1800" dirty="0"/>
              <a:t>, </a:t>
            </a:r>
            <a:r>
              <a:rPr lang="pt-PT" sz="1800" dirty="0" err="1"/>
              <a:t>articles</a:t>
            </a:r>
            <a:r>
              <a:rPr lang="pt-PT" sz="1800" dirty="0"/>
              <a:t> in </a:t>
            </a:r>
            <a:r>
              <a:rPr lang="pt-PT" sz="1800" dirty="0" err="1"/>
              <a:t>peer-reviewed</a:t>
            </a:r>
            <a:r>
              <a:rPr lang="pt-PT" sz="1800" dirty="0"/>
              <a:t> </a:t>
            </a:r>
            <a:r>
              <a:rPr lang="pt-PT" sz="1800" dirty="0" err="1"/>
              <a:t>journals</a:t>
            </a:r>
            <a:r>
              <a:rPr lang="pt-PT" sz="1800" dirty="0"/>
              <a:t> </a:t>
            </a:r>
            <a:r>
              <a:rPr lang="pt-PT" sz="1800" dirty="0" err="1"/>
              <a:t>and</a:t>
            </a:r>
            <a:r>
              <a:rPr lang="pt-PT" sz="1800" dirty="0"/>
              <a:t> digital </a:t>
            </a:r>
            <a:r>
              <a:rPr lang="pt-PT" sz="1800" dirty="0" err="1"/>
              <a:t>platforms</a:t>
            </a:r>
            <a:r>
              <a:rPr lang="pt-PT" sz="1800" dirty="0"/>
              <a:t>;</a:t>
            </a:r>
          </a:p>
          <a:p>
            <a:pPr algn="just"/>
            <a:endParaRPr lang="pt-PT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1800" dirty="0"/>
              <a:t>To </a:t>
            </a:r>
            <a:r>
              <a:rPr lang="pt-PT" sz="1800" dirty="0" err="1"/>
              <a:t>promote</a:t>
            </a:r>
            <a:r>
              <a:rPr lang="pt-PT" sz="1800" dirty="0"/>
              <a:t> </a:t>
            </a:r>
            <a:r>
              <a:rPr lang="pt-PT" sz="1800" dirty="0" err="1"/>
              <a:t>and</a:t>
            </a:r>
            <a:r>
              <a:rPr lang="pt-PT" sz="1800" dirty="0"/>
              <a:t> </a:t>
            </a:r>
            <a:r>
              <a:rPr lang="pt-PT" sz="1800" dirty="0" err="1"/>
              <a:t>disseminate</a:t>
            </a:r>
            <a:r>
              <a:rPr lang="pt-PT" sz="1800" dirty="0"/>
              <a:t> </a:t>
            </a:r>
            <a:r>
              <a:rPr lang="pt-PT" sz="1800" dirty="0" err="1"/>
              <a:t>scientific</a:t>
            </a:r>
            <a:r>
              <a:rPr lang="pt-PT" sz="1800" dirty="0"/>
              <a:t> </a:t>
            </a:r>
            <a:r>
              <a:rPr lang="pt-PT" sz="1800" dirty="0" err="1"/>
              <a:t>culture</a:t>
            </a:r>
            <a:r>
              <a:rPr lang="pt-PT" sz="1800" dirty="0"/>
              <a:t> </a:t>
            </a:r>
            <a:r>
              <a:rPr lang="pt-PT" sz="1800" dirty="0" err="1"/>
              <a:t>across</a:t>
            </a:r>
            <a:r>
              <a:rPr lang="pt-PT" sz="1800" dirty="0"/>
              <a:t> </a:t>
            </a:r>
            <a:r>
              <a:rPr lang="pt-PT" sz="1800" dirty="0" err="1"/>
              <a:t>the</a:t>
            </a:r>
            <a:r>
              <a:rPr lang="pt-PT" sz="1800" dirty="0"/>
              <a:t> Portuguese </a:t>
            </a:r>
            <a:r>
              <a:rPr lang="pt-PT" sz="1800" dirty="0" err="1"/>
              <a:t>society</a:t>
            </a:r>
            <a:r>
              <a:rPr lang="pt-PT" sz="1800" dirty="0"/>
              <a:t>, </a:t>
            </a:r>
            <a:r>
              <a:rPr lang="pt-PT" sz="1800" dirty="0" err="1"/>
              <a:t>through</a:t>
            </a:r>
            <a:r>
              <a:rPr lang="pt-PT" sz="1800" dirty="0"/>
              <a:t> </a:t>
            </a:r>
            <a:r>
              <a:rPr lang="pt-PT" sz="1800" dirty="0" err="1"/>
              <a:t>actions</a:t>
            </a:r>
            <a:r>
              <a:rPr lang="pt-PT" sz="1800" dirty="0"/>
              <a:t> </a:t>
            </a:r>
            <a:r>
              <a:rPr lang="pt-PT" sz="1800" dirty="0" err="1"/>
              <a:t>aimed</a:t>
            </a:r>
            <a:r>
              <a:rPr lang="pt-PT" sz="1800" dirty="0"/>
              <a:t> </a:t>
            </a:r>
            <a:r>
              <a:rPr lang="pt-PT" sz="1800" dirty="0" err="1"/>
              <a:t>at</a:t>
            </a:r>
            <a:r>
              <a:rPr lang="pt-PT" sz="1800" dirty="0"/>
              <a:t> </a:t>
            </a:r>
            <a:r>
              <a:rPr lang="pt-PT" sz="1800" dirty="0" err="1"/>
              <a:t>different</a:t>
            </a:r>
            <a:r>
              <a:rPr lang="pt-PT" sz="1800" dirty="0"/>
              <a:t> </a:t>
            </a:r>
            <a:r>
              <a:rPr lang="pt-PT" sz="1800" dirty="0" err="1"/>
              <a:t>publics</a:t>
            </a:r>
            <a:r>
              <a:rPr lang="pt-PT" sz="1800" dirty="0"/>
              <a:t> </a:t>
            </a:r>
            <a:r>
              <a:rPr lang="pt-PT" sz="1800" dirty="0" err="1"/>
              <a:t>and</a:t>
            </a:r>
            <a:r>
              <a:rPr lang="pt-PT" sz="1800" dirty="0"/>
              <a:t> </a:t>
            </a:r>
            <a:r>
              <a:rPr lang="pt-PT" sz="1800" dirty="0" err="1"/>
              <a:t>projects</a:t>
            </a:r>
            <a:r>
              <a:rPr lang="pt-PT" sz="1800" dirty="0"/>
              <a:t> </a:t>
            </a:r>
            <a:r>
              <a:rPr lang="pt-PT" sz="1800" dirty="0" err="1"/>
              <a:t>with</a:t>
            </a:r>
            <a:r>
              <a:rPr lang="pt-PT" sz="1800" dirty="0"/>
              <a:t> a </a:t>
            </a:r>
            <a:r>
              <a:rPr lang="pt-PT" sz="1800" dirty="0" err="1"/>
              <a:t>strong</a:t>
            </a:r>
            <a:r>
              <a:rPr lang="pt-PT" sz="1800" dirty="0"/>
              <a:t> social </a:t>
            </a:r>
            <a:r>
              <a:rPr lang="pt-PT" sz="1800" dirty="0" err="1"/>
              <a:t>usefulness</a:t>
            </a:r>
            <a:r>
              <a:rPr lang="pt-PT" sz="1800" dirty="0"/>
              <a:t>, </a:t>
            </a:r>
            <a:r>
              <a:rPr lang="pt-PT" sz="1800" dirty="0" err="1"/>
              <a:t>contributing</a:t>
            </a:r>
            <a:r>
              <a:rPr lang="pt-PT" sz="1800" dirty="0"/>
              <a:t> to </a:t>
            </a:r>
            <a:r>
              <a:rPr lang="pt-PT" sz="1800" dirty="0" err="1"/>
              <a:t>the</a:t>
            </a:r>
            <a:r>
              <a:rPr lang="pt-PT" sz="1800" dirty="0"/>
              <a:t> </a:t>
            </a:r>
            <a:r>
              <a:rPr lang="pt-PT" sz="1800" dirty="0" err="1"/>
              <a:t>development</a:t>
            </a:r>
            <a:r>
              <a:rPr lang="pt-PT" sz="1800" dirty="0"/>
              <a:t> </a:t>
            </a:r>
            <a:r>
              <a:rPr lang="pt-PT" sz="1800" dirty="0" err="1"/>
              <a:t>of</a:t>
            </a:r>
            <a:r>
              <a:rPr lang="pt-PT" sz="1800" dirty="0"/>
              <a:t> </a:t>
            </a:r>
            <a:r>
              <a:rPr lang="pt-PT" sz="1800" dirty="0" err="1"/>
              <a:t>society</a:t>
            </a:r>
            <a:r>
              <a:rPr lang="pt-PT" sz="1800" dirty="0"/>
              <a:t> in general;</a:t>
            </a:r>
          </a:p>
          <a:p>
            <a:pPr algn="just"/>
            <a:endParaRPr lang="pt-PT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1800" dirty="0"/>
              <a:t>To </a:t>
            </a:r>
            <a:r>
              <a:rPr lang="pt-PT" sz="1800" dirty="0" err="1"/>
              <a:t>strengthen</a:t>
            </a:r>
            <a:r>
              <a:rPr lang="pt-PT" sz="1800" dirty="0"/>
              <a:t> </a:t>
            </a:r>
            <a:r>
              <a:rPr lang="pt-PT" sz="1800" dirty="0" err="1"/>
              <a:t>the</a:t>
            </a:r>
            <a:r>
              <a:rPr lang="pt-PT" sz="1800" dirty="0"/>
              <a:t> </a:t>
            </a:r>
            <a:r>
              <a:rPr lang="pt-PT" sz="1800" dirty="0" err="1"/>
              <a:t>presence</a:t>
            </a:r>
            <a:r>
              <a:rPr lang="pt-PT" sz="1800" dirty="0"/>
              <a:t> </a:t>
            </a:r>
            <a:r>
              <a:rPr lang="pt-PT" sz="1800" dirty="0" err="1"/>
              <a:t>of</a:t>
            </a:r>
            <a:r>
              <a:rPr lang="pt-PT" sz="1800" dirty="0"/>
              <a:t> Portuguese </a:t>
            </a:r>
            <a:r>
              <a:rPr lang="pt-PT" sz="1800" dirty="0" err="1"/>
              <a:t>science</a:t>
            </a:r>
            <a:r>
              <a:rPr lang="pt-PT" sz="1800" dirty="0"/>
              <a:t> </a:t>
            </a:r>
            <a:r>
              <a:rPr lang="pt-PT" sz="1800" dirty="0" err="1"/>
              <a:t>and</a:t>
            </a:r>
            <a:r>
              <a:rPr lang="pt-PT" sz="1800" dirty="0"/>
              <a:t> </a:t>
            </a:r>
            <a:r>
              <a:rPr lang="pt-PT" sz="1800" dirty="0" err="1"/>
              <a:t>culture</a:t>
            </a:r>
            <a:r>
              <a:rPr lang="pt-PT" sz="1800" dirty="0"/>
              <a:t> in </a:t>
            </a:r>
            <a:r>
              <a:rPr lang="pt-PT" sz="1800" dirty="0" err="1"/>
              <a:t>the</a:t>
            </a:r>
            <a:r>
              <a:rPr lang="pt-PT" sz="1800" dirty="0"/>
              <a:t> </a:t>
            </a:r>
            <a:r>
              <a:rPr lang="pt-PT" sz="1800" dirty="0" err="1"/>
              <a:t>world</a:t>
            </a:r>
            <a:r>
              <a:rPr lang="pt-PT" sz="1800" dirty="0"/>
              <a:t>, </a:t>
            </a:r>
            <a:r>
              <a:rPr lang="pt-PT" sz="1800" dirty="0" err="1"/>
              <a:t>by</a:t>
            </a:r>
            <a:r>
              <a:rPr lang="pt-PT" sz="1800" dirty="0"/>
              <a:t> </a:t>
            </a:r>
            <a:r>
              <a:rPr lang="pt-PT" sz="1800" dirty="0" err="1"/>
              <a:t>establishing</a:t>
            </a:r>
            <a:r>
              <a:rPr lang="pt-PT" sz="1800" dirty="0"/>
              <a:t> </a:t>
            </a:r>
            <a:r>
              <a:rPr lang="pt-PT" sz="1800" dirty="0" err="1"/>
              <a:t>relations</a:t>
            </a:r>
            <a:r>
              <a:rPr lang="pt-PT" sz="1800" dirty="0"/>
              <a:t> </a:t>
            </a:r>
            <a:r>
              <a:rPr lang="pt-PT" sz="1800" dirty="0" err="1"/>
              <a:t>with</a:t>
            </a:r>
            <a:r>
              <a:rPr lang="pt-PT" sz="1800" dirty="0"/>
              <a:t> </a:t>
            </a:r>
            <a:r>
              <a:rPr lang="pt-PT" sz="1800" dirty="0" err="1"/>
              <a:t>the</a:t>
            </a:r>
            <a:r>
              <a:rPr lang="pt-PT" sz="1800" dirty="0"/>
              <a:t> </a:t>
            </a:r>
            <a:r>
              <a:rPr lang="pt-PT" sz="1800" dirty="0" err="1"/>
              <a:t>international</a:t>
            </a:r>
            <a:r>
              <a:rPr lang="pt-PT" sz="1800" dirty="0"/>
              <a:t> </a:t>
            </a:r>
            <a:r>
              <a:rPr lang="pt-PT" sz="1800" dirty="0" err="1"/>
              <a:t>scientific</a:t>
            </a:r>
            <a:r>
              <a:rPr lang="pt-PT" sz="1800" dirty="0"/>
              <a:t> </a:t>
            </a:r>
            <a:r>
              <a:rPr lang="pt-PT" sz="1800" dirty="0" err="1"/>
              <a:t>community</a:t>
            </a:r>
            <a:r>
              <a:rPr lang="pt-PT" sz="1800" dirty="0"/>
              <a:t>;</a:t>
            </a:r>
          </a:p>
          <a:p>
            <a:pPr algn="just"/>
            <a:endParaRPr lang="pt-PT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1800" dirty="0"/>
              <a:t>To </a:t>
            </a:r>
            <a:r>
              <a:rPr lang="pt-PT" sz="1800" dirty="0" err="1"/>
              <a:t>train</a:t>
            </a:r>
            <a:r>
              <a:rPr lang="pt-PT" sz="1800" dirty="0"/>
              <a:t> </a:t>
            </a:r>
            <a:r>
              <a:rPr lang="pt-PT" sz="1800" dirty="0" err="1"/>
              <a:t>and</a:t>
            </a:r>
            <a:r>
              <a:rPr lang="pt-PT" sz="1800" dirty="0"/>
              <a:t> </a:t>
            </a:r>
            <a:r>
              <a:rPr lang="pt-PT" sz="1800" dirty="0" err="1"/>
              <a:t>support</a:t>
            </a:r>
            <a:r>
              <a:rPr lang="pt-PT" sz="1800" dirty="0"/>
              <a:t> </a:t>
            </a:r>
            <a:r>
              <a:rPr lang="pt-PT" sz="1800" dirty="0" err="1"/>
              <a:t>young</a:t>
            </a:r>
            <a:r>
              <a:rPr lang="pt-PT" sz="1800" dirty="0"/>
              <a:t> </a:t>
            </a:r>
            <a:r>
              <a:rPr lang="pt-PT" sz="1800" dirty="0" err="1"/>
              <a:t>researchers</a:t>
            </a:r>
            <a:r>
              <a:rPr lang="pt-PT" sz="1800" dirty="0"/>
              <a:t>, </a:t>
            </a:r>
            <a:r>
              <a:rPr lang="pt-PT" sz="1800" dirty="0" err="1"/>
              <a:t>especially</a:t>
            </a:r>
            <a:r>
              <a:rPr lang="pt-PT" sz="1800" dirty="0"/>
              <a:t> </a:t>
            </a:r>
            <a:r>
              <a:rPr lang="pt-PT" sz="1800" dirty="0" err="1"/>
              <a:t>those</a:t>
            </a:r>
            <a:r>
              <a:rPr lang="pt-PT" sz="1800" dirty="0"/>
              <a:t> </a:t>
            </a:r>
            <a:r>
              <a:rPr lang="pt-PT" sz="1800" dirty="0" err="1"/>
              <a:t>who</a:t>
            </a:r>
            <a:r>
              <a:rPr lang="pt-PT" sz="1800" dirty="0"/>
              <a:t> are </a:t>
            </a:r>
            <a:r>
              <a:rPr lang="pt-PT" sz="1800" dirty="0" err="1"/>
              <a:t>engaged</a:t>
            </a:r>
            <a:r>
              <a:rPr lang="pt-PT" sz="1800" dirty="0"/>
              <a:t> in </a:t>
            </a:r>
            <a:r>
              <a:rPr lang="pt-PT" sz="1800" dirty="0" err="1"/>
              <a:t>the</a:t>
            </a:r>
            <a:r>
              <a:rPr lang="pt-PT" sz="1800" dirty="0"/>
              <a:t> </a:t>
            </a:r>
            <a:r>
              <a:rPr lang="pt-PT" sz="1800" dirty="0" err="1"/>
              <a:t>preparation</a:t>
            </a:r>
            <a:r>
              <a:rPr lang="pt-PT" sz="1800" dirty="0"/>
              <a:t> </a:t>
            </a:r>
            <a:r>
              <a:rPr lang="pt-PT" sz="1800" dirty="0" err="1"/>
              <a:t>of</a:t>
            </a:r>
            <a:r>
              <a:rPr lang="pt-PT" sz="1800" dirty="0"/>
              <a:t> </a:t>
            </a:r>
            <a:r>
              <a:rPr lang="pt-PT" sz="1800" dirty="0" err="1"/>
              <a:t>doctoral</a:t>
            </a:r>
            <a:r>
              <a:rPr lang="pt-PT" sz="1800" dirty="0"/>
              <a:t> </a:t>
            </a:r>
            <a:r>
              <a:rPr lang="pt-PT" sz="1800" dirty="0" err="1"/>
              <a:t>theses</a:t>
            </a:r>
            <a:r>
              <a:rPr lang="pt-PT" sz="1800" dirty="0"/>
              <a:t>.</a:t>
            </a:r>
            <a:endParaRPr lang="es-ES" sz="1800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216860EC-A9DA-3841-B733-D3AB328C41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73852"/>
            <a:ext cx="1536700" cy="132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975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eu_flag_europe_for_citizens_co_funded_en_rgb_right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5911711"/>
            <a:ext cx="3302041" cy="789618"/>
          </a:xfrm>
          <a:prstGeom prst="rect">
            <a:avLst/>
          </a:prstGeom>
        </p:spPr>
      </p:pic>
      <p:pic>
        <p:nvPicPr>
          <p:cNvPr id="6" name="Slika 5" descr="InCoop (4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5661248"/>
            <a:ext cx="1008112" cy="1008112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5A9B44A-F8DF-F141-A358-91457E060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7868"/>
            <a:ext cx="7772400" cy="2475706"/>
          </a:xfrm>
        </p:spPr>
        <p:txBody>
          <a:bodyPr/>
          <a:lstStyle/>
          <a:p>
            <a:r>
              <a:rPr lang="pt-PT" dirty="0"/>
              <a:t>CEPESE </a:t>
            </a:r>
            <a:r>
              <a:rPr lang="pt-PT" dirty="0" err="1"/>
              <a:t>Activities</a:t>
            </a:r>
            <a:r>
              <a:rPr lang="pt-PT" dirty="0"/>
              <a:t>:</a:t>
            </a:r>
            <a:br>
              <a:rPr lang="pt-PT" dirty="0"/>
            </a:br>
            <a:r>
              <a:rPr lang="pt-PT" sz="2000" dirty="0"/>
              <a:t>Research Centre for </a:t>
            </a:r>
            <a:r>
              <a:rPr lang="pt-PT" sz="2000" dirty="0" err="1"/>
              <a:t>the</a:t>
            </a:r>
            <a:r>
              <a:rPr lang="pt-PT" sz="2000" dirty="0"/>
              <a:t> </a:t>
            </a:r>
            <a:r>
              <a:rPr lang="pt-PT" sz="2000" dirty="0" err="1"/>
              <a:t>study</a:t>
            </a:r>
            <a:r>
              <a:rPr lang="pt-PT" sz="2000" dirty="0"/>
              <a:t> </a:t>
            </a:r>
            <a:r>
              <a:rPr lang="pt-PT" sz="2000" dirty="0" err="1"/>
              <a:t>of</a:t>
            </a:r>
            <a:r>
              <a:rPr lang="pt-PT" sz="2000" dirty="0"/>
              <a:t> </a:t>
            </a:r>
            <a:r>
              <a:rPr lang="pt-PT" sz="2000" dirty="0" err="1"/>
              <a:t>Population</a:t>
            </a:r>
            <a:r>
              <a:rPr lang="pt-PT" sz="2000" dirty="0"/>
              <a:t>, </a:t>
            </a:r>
            <a:r>
              <a:rPr lang="pt-PT" sz="2000" dirty="0" err="1"/>
              <a:t>Economy</a:t>
            </a:r>
            <a:r>
              <a:rPr lang="pt-PT" sz="2000" dirty="0"/>
              <a:t> </a:t>
            </a:r>
            <a:r>
              <a:rPr lang="pt-PT" sz="2000" dirty="0" err="1"/>
              <a:t>and</a:t>
            </a:r>
            <a:r>
              <a:rPr lang="pt-PT" sz="2000" dirty="0"/>
              <a:t> </a:t>
            </a:r>
            <a:r>
              <a:rPr lang="pt-PT" sz="2000" dirty="0" err="1"/>
              <a:t>Society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1F433C9-57DA-6A4C-B7B9-15C1E13D0F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2276872"/>
            <a:ext cx="7702624" cy="3289920"/>
          </a:xfrm>
        </p:spPr>
        <p:txBody>
          <a:bodyPr>
            <a:noAutofit/>
          </a:bodyPr>
          <a:lstStyle/>
          <a:p>
            <a:pPr algn="just"/>
            <a:r>
              <a:rPr lang="es-ES" sz="2800" dirty="0"/>
              <a:t>CEPESE has </a:t>
            </a:r>
            <a:r>
              <a:rPr lang="es-ES" sz="2800" dirty="0" err="1"/>
              <a:t>developed</a:t>
            </a:r>
            <a:r>
              <a:rPr lang="es-ES" sz="2800" dirty="0"/>
              <a:t> </a:t>
            </a:r>
            <a:r>
              <a:rPr lang="es-ES" sz="2800" dirty="0" err="1"/>
              <a:t>several</a:t>
            </a:r>
            <a:r>
              <a:rPr lang="es-ES" sz="2800" dirty="0"/>
              <a:t> </a:t>
            </a:r>
            <a:r>
              <a:rPr lang="es-ES" sz="2800" dirty="0" err="1"/>
              <a:t>national</a:t>
            </a:r>
            <a:r>
              <a:rPr lang="es-ES" sz="2800" dirty="0"/>
              <a:t> and </a:t>
            </a:r>
            <a:r>
              <a:rPr lang="es-ES" sz="2800" dirty="0" err="1"/>
              <a:t>international</a:t>
            </a:r>
            <a:r>
              <a:rPr lang="es-ES" sz="2800" dirty="0"/>
              <a:t> </a:t>
            </a:r>
            <a:r>
              <a:rPr lang="es-ES" sz="2800" dirty="0" err="1"/>
              <a:t>projects</a:t>
            </a:r>
            <a:r>
              <a:rPr lang="es-ES" sz="2800" dirty="0"/>
              <a:t> </a:t>
            </a:r>
            <a:r>
              <a:rPr lang="es-ES" sz="2800" dirty="0" err="1"/>
              <a:t>aimed</a:t>
            </a:r>
            <a:r>
              <a:rPr lang="es-ES" sz="2800" dirty="0"/>
              <a:t> at </a:t>
            </a:r>
            <a:r>
              <a:rPr lang="es-ES" sz="2800" dirty="0" err="1"/>
              <a:t>the</a:t>
            </a:r>
            <a:r>
              <a:rPr lang="es-ES" sz="2800" dirty="0"/>
              <a:t> </a:t>
            </a:r>
            <a:r>
              <a:rPr lang="es-ES" sz="2800" dirty="0" err="1"/>
              <a:t>participation</a:t>
            </a:r>
            <a:r>
              <a:rPr lang="es-ES" sz="2800" dirty="0"/>
              <a:t> of </a:t>
            </a:r>
            <a:r>
              <a:rPr lang="es-ES" sz="2800" dirty="0" err="1"/>
              <a:t>the</a:t>
            </a:r>
            <a:r>
              <a:rPr lang="es-ES" sz="2800" dirty="0"/>
              <a:t> </a:t>
            </a:r>
            <a:r>
              <a:rPr lang="es-ES" sz="2800" dirty="0" err="1"/>
              <a:t>population</a:t>
            </a:r>
            <a:r>
              <a:rPr lang="es-ES" sz="2800" dirty="0"/>
              <a:t>, of </a:t>
            </a:r>
            <a:r>
              <a:rPr lang="es-ES" sz="2800" dirty="0" err="1"/>
              <a:t>which</a:t>
            </a:r>
            <a:r>
              <a:rPr lang="es-ES" sz="2800" dirty="0"/>
              <a:t> </a:t>
            </a:r>
            <a:r>
              <a:rPr lang="es-ES" sz="2800" dirty="0" err="1"/>
              <a:t>we</a:t>
            </a:r>
            <a:r>
              <a:rPr lang="es-ES" sz="2800" dirty="0"/>
              <a:t> </a:t>
            </a:r>
            <a:r>
              <a:rPr lang="es-ES" sz="2800" dirty="0" err="1"/>
              <a:t>highlight</a:t>
            </a:r>
            <a:r>
              <a:rPr lang="es-ES" sz="2800" dirty="0"/>
              <a:t> </a:t>
            </a:r>
            <a:r>
              <a:rPr lang="es-ES" sz="2800" dirty="0" err="1"/>
              <a:t>the</a:t>
            </a:r>
            <a:r>
              <a:rPr lang="es-ES" sz="2800" dirty="0"/>
              <a:t> </a:t>
            </a:r>
            <a:r>
              <a:rPr lang="es-ES" sz="2800" dirty="0" err="1"/>
              <a:t>following</a:t>
            </a:r>
            <a:r>
              <a:rPr lang="es-ES" sz="2800" dirty="0"/>
              <a:t>:</a:t>
            </a:r>
            <a:endParaRPr lang="es-ES" sz="1800" dirty="0"/>
          </a:p>
          <a:p>
            <a:pPr algn="just"/>
            <a:endParaRPr lang="es-ES" sz="10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200" b="1" dirty="0"/>
              <a:t>PIMENED</a:t>
            </a:r>
            <a:r>
              <a:rPr lang="es-ES" sz="2200" dirty="0"/>
              <a:t> (Project of </a:t>
            </a:r>
            <a:r>
              <a:rPr lang="es-ES" sz="2200" dirty="0" err="1"/>
              <a:t>Innovation</a:t>
            </a:r>
            <a:r>
              <a:rPr lang="es-ES" sz="2200" dirty="0"/>
              <a:t>, </a:t>
            </a:r>
            <a:r>
              <a:rPr lang="es-ES" sz="2200" dirty="0" err="1"/>
              <a:t>Mentoring</a:t>
            </a:r>
            <a:r>
              <a:rPr lang="es-ES" sz="2200" dirty="0"/>
              <a:t>, </a:t>
            </a:r>
            <a:r>
              <a:rPr lang="es-ES" sz="2200" dirty="0" err="1"/>
              <a:t>Entrepreneurship</a:t>
            </a:r>
            <a:r>
              <a:rPr lang="es-ES" sz="2200" dirty="0"/>
              <a:t> and Business </a:t>
            </a:r>
            <a:r>
              <a:rPr lang="es-ES" sz="2200" dirty="0" err="1"/>
              <a:t>Models</a:t>
            </a:r>
            <a:r>
              <a:rPr lang="es-ES" sz="2200" dirty="0"/>
              <a:t>) – </a:t>
            </a:r>
            <a:r>
              <a:rPr lang="es-ES" sz="2200" dirty="0" err="1"/>
              <a:t>was</a:t>
            </a:r>
            <a:r>
              <a:rPr lang="es-ES" sz="2200" dirty="0"/>
              <a:t> a </a:t>
            </a:r>
            <a:r>
              <a:rPr lang="es-ES" sz="2200" dirty="0" err="1"/>
              <a:t>program</a:t>
            </a:r>
            <a:r>
              <a:rPr lang="es-ES" sz="2200" dirty="0"/>
              <a:t> </a:t>
            </a:r>
            <a:r>
              <a:rPr lang="es-ES" sz="2200" dirty="0" err="1"/>
              <a:t>for</a:t>
            </a:r>
            <a:r>
              <a:rPr lang="es-ES" sz="2200" dirty="0"/>
              <a:t> </a:t>
            </a:r>
            <a:r>
              <a:rPr lang="es-ES" sz="2200" dirty="0" err="1"/>
              <a:t>the</a:t>
            </a:r>
            <a:r>
              <a:rPr lang="es-ES" sz="2200" dirty="0"/>
              <a:t> </a:t>
            </a:r>
            <a:r>
              <a:rPr lang="es-ES" sz="2200" dirty="0" err="1"/>
              <a:t>production</a:t>
            </a:r>
            <a:r>
              <a:rPr lang="es-ES" sz="2200" dirty="0"/>
              <a:t>, </a:t>
            </a:r>
            <a:r>
              <a:rPr lang="es-ES" sz="2200" dirty="0" err="1"/>
              <a:t>creation</a:t>
            </a:r>
            <a:r>
              <a:rPr lang="es-ES" sz="2200" dirty="0"/>
              <a:t> and transfer of </a:t>
            </a:r>
            <a:r>
              <a:rPr lang="es-ES" sz="2200" dirty="0" err="1"/>
              <a:t>knowledge</a:t>
            </a:r>
            <a:r>
              <a:rPr lang="es-ES" sz="2200" dirty="0"/>
              <a:t> </a:t>
            </a:r>
            <a:r>
              <a:rPr lang="es-ES" sz="2200" dirty="0" err="1"/>
              <a:t>through</a:t>
            </a:r>
            <a:r>
              <a:rPr lang="es-ES" sz="2200" dirty="0"/>
              <a:t> </a:t>
            </a:r>
            <a:r>
              <a:rPr lang="es-ES" sz="2200" dirty="0" err="1"/>
              <a:t>studies</a:t>
            </a:r>
            <a:r>
              <a:rPr lang="es-ES" sz="2200" dirty="0"/>
              <a:t>, </a:t>
            </a:r>
            <a:r>
              <a:rPr lang="es-ES" sz="2200" dirty="0" err="1"/>
              <a:t>seminars</a:t>
            </a:r>
            <a:r>
              <a:rPr lang="es-ES" sz="2200" dirty="0"/>
              <a:t>, </a:t>
            </a:r>
            <a:r>
              <a:rPr lang="es-ES" sz="2200" dirty="0" err="1"/>
              <a:t>conferences</a:t>
            </a:r>
            <a:r>
              <a:rPr lang="es-ES" sz="2200" dirty="0"/>
              <a:t> and </a:t>
            </a:r>
            <a:r>
              <a:rPr lang="es-ES" sz="2200" dirty="0" err="1"/>
              <a:t>publications</a:t>
            </a:r>
            <a:r>
              <a:rPr lang="es-ES" sz="2200" dirty="0"/>
              <a:t> in </a:t>
            </a:r>
            <a:r>
              <a:rPr lang="es-ES" sz="2200" dirty="0" err="1"/>
              <a:t>the</a:t>
            </a:r>
            <a:r>
              <a:rPr lang="es-ES" sz="2200" dirty="0"/>
              <a:t> media and digital </a:t>
            </a:r>
            <a:r>
              <a:rPr lang="es-ES" sz="2200" dirty="0" err="1"/>
              <a:t>publishing</a:t>
            </a:r>
            <a:r>
              <a:rPr lang="es-ES" sz="2200" dirty="0"/>
              <a:t> sector</a:t>
            </a:r>
          </a:p>
          <a:p>
            <a:pPr algn="l"/>
            <a:endParaRPr lang="es-ES" sz="2800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216860EC-A9DA-3841-B733-D3AB328C41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500" y="168681"/>
            <a:ext cx="1536700" cy="132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872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eu_flag_europe_for_citizens_co_funded_en_rgb_right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5911711"/>
            <a:ext cx="3302041" cy="789618"/>
          </a:xfrm>
          <a:prstGeom prst="rect">
            <a:avLst/>
          </a:prstGeom>
        </p:spPr>
      </p:pic>
      <p:pic>
        <p:nvPicPr>
          <p:cNvPr id="6" name="Slika 5" descr="InCoop (4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5661248"/>
            <a:ext cx="1008112" cy="1008112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5A9B44A-F8DF-F141-A358-91457E060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7868"/>
            <a:ext cx="7772400" cy="2475706"/>
          </a:xfrm>
        </p:spPr>
        <p:txBody>
          <a:bodyPr/>
          <a:lstStyle/>
          <a:p>
            <a:r>
              <a:rPr lang="pt-PT" dirty="0"/>
              <a:t>CEPESE </a:t>
            </a:r>
            <a:r>
              <a:rPr lang="pt-PT" dirty="0" err="1"/>
              <a:t>Activities</a:t>
            </a:r>
            <a:r>
              <a:rPr lang="pt-PT" dirty="0"/>
              <a:t>:</a:t>
            </a:r>
            <a:br>
              <a:rPr lang="pt-PT" dirty="0"/>
            </a:br>
            <a:r>
              <a:rPr lang="pt-PT" sz="2000" dirty="0"/>
              <a:t>Research Centre for </a:t>
            </a:r>
            <a:r>
              <a:rPr lang="pt-PT" sz="2000" dirty="0" err="1"/>
              <a:t>the</a:t>
            </a:r>
            <a:r>
              <a:rPr lang="pt-PT" sz="2000" dirty="0"/>
              <a:t> </a:t>
            </a:r>
            <a:r>
              <a:rPr lang="pt-PT" sz="2000" dirty="0" err="1"/>
              <a:t>study</a:t>
            </a:r>
            <a:r>
              <a:rPr lang="pt-PT" sz="2000" dirty="0"/>
              <a:t> </a:t>
            </a:r>
            <a:r>
              <a:rPr lang="pt-PT" sz="2000" dirty="0" err="1"/>
              <a:t>of</a:t>
            </a:r>
            <a:r>
              <a:rPr lang="pt-PT" sz="2000" dirty="0"/>
              <a:t> </a:t>
            </a:r>
            <a:r>
              <a:rPr lang="pt-PT" sz="2000" dirty="0" err="1"/>
              <a:t>Population</a:t>
            </a:r>
            <a:r>
              <a:rPr lang="pt-PT" sz="2000" dirty="0"/>
              <a:t>, </a:t>
            </a:r>
            <a:r>
              <a:rPr lang="pt-PT" sz="2000" dirty="0" err="1"/>
              <a:t>Economy</a:t>
            </a:r>
            <a:r>
              <a:rPr lang="pt-PT" sz="2000" dirty="0"/>
              <a:t> </a:t>
            </a:r>
            <a:r>
              <a:rPr lang="pt-PT" sz="2000" dirty="0" err="1"/>
              <a:t>and</a:t>
            </a:r>
            <a:r>
              <a:rPr lang="pt-PT" sz="2000" dirty="0"/>
              <a:t> </a:t>
            </a:r>
            <a:r>
              <a:rPr lang="pt-PT" sz="2000" dirty="0" err="1"/>
              <a:t>Society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1F433C9-57DA-6A4C-B7B9-15C1E13D0F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9592" y="2276872"/>
            <a:ext cx="6944816" cy="3289920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200" b="1" dirty="0"/>
              <a:t>You2TellEU</a:t>
            </a:r>
            <a:r>
              <a:rPr lang="es-ES" sz="2200" dirty="0"/>
              <a:t> – </a:t>
            </a:r>
            <a:r>
              <a:rPr lang="es-ES" sz="2200" dirty="0" err="1"/>
              <a:t>was</a:t>
            </a:r>
            <a:r>
              <a:rPr lang="es-ES" sz="2200" dirty="0"/>
              <a:t> </a:t>
            </a:r>
            <a:r>
              <a:rPr lang="es-ES" sz="2200" dirty="0" err="1"/>
              <a:t>an</a:t>
            </a:r>
            <a:r>
              <a:rPr lang="es-ES" sz="2200" dirty="0"/>
              <a:t> </a:t>
            </a:r>
            <a:r>
              <a:rPr lang="es-ES" sz="2200" dirty="0" err="1"/>
              <a:t>initiative</a:t>
            </a:r>
            <a:r>
              <a:rPr lang="es-ES" sz="2200" dirty="0"/>
              <a:t> </a:t>
            </a:r>
            <a:r>
              <a:rPr lang="es-ES" sz="2200" dirty="0" err="1"/>
              <a:t>that</a:t>
            </a:r>
            <a:r>
              <a:rPr lang="es-ES" sz="2200" dirty="0"/>
              <a:t> </a:t>
            </a:r>
            <a:r>
              <a:rPr lang="es-ES" sz="2200" dirty="0" err="1"/>
              <a:t>aimed</a:t>
            </a:r>
            <a:r>
              <a:rPr lang="es-ES" sz="2200" dirty="0"/>
              <a:t> to preserve and </a:t>
            </a:r>
            <a:r>
              <a:rPr lang="es-ES" sz="2200" dirty="0" err="1"/>
              <a:t>transmit</a:t>
            </a:r>
            <a:r>
              <a:rPr lang="es-ES" sz="2200" dirty="0"/>
              <a:t> </a:t>
            </a:r>
            <a:r>
              <a:rPr lang="es-ES" sz="2200" dirty="0" err="1"/>
              <a:t>the</a:t>
            </a:r>
            <a:r>
              <a:rPr lang="es-ES" sz="2200" dirty="0"/>
              <a:t> </a:t>
            </a:r>
            <a:r>
              <a:rPr lang="es-ES" sz="2200" dirty="0" err="1"/>
              <a:t>memories</a:t>
            </a:r>
            <a:r>
              <a:rPr lang="es-ES" sz="2200" dirty="0"/>
              <a:t> of </a:t>
            </a:r>
            <a:r>
              <a:rPr lang="es-ES" sz="2200" dirty="0" err="1"/>
              <a:t>immigrants</a:t>
            </a:r>
            <a:r>
              <a:rPr lang="es-ES" sz="2200" dirty="0"/>
              <a:t> </a:t>
            </a:r>
            <a:r>
              <a:rPr lang="es-ES" sz="2200" dirty="0" err="1"/>
              <a:t>from</a:t>
            </a:r>
            <a:r>
              <a:rPr lang="es-ES" sz="2200" dirty="0"/>
              <a:t> Eastern </a:t>
            </a:r>
            <a:r>
              <a:rPr lang="es-ES" sz="2200" dirty="0" err="1"/>
              <a:t>Europe</a:t>
            </a:r>
            <a:r>
              <a:rPr lang="es-ES" sz="2200" dirty="0"/>
              <a:t>. In </a:t>
            </a:r>
            <a:r>
              <a:rPr lang="es-ES" sz="2200" dirty="0" err="1"/>
              <a:t>collaboration</a:t>
            </a:r>
            <a:r>
              <a:rPr lang="es-ES" sz="2200" dirty="0"/>
              <a:t> </a:t>
            </a:r>
            <a:r>
              <a:rPr lang="es-ES" sz="2200" dirty="0" err="1"/>
              <a:t>with</a:t>
            </a:r>
            <a:r>
              <a:rPr lang="es-ES" sz="2200" dirty="0"/>
              <a:t> </a:t>
            </a:r>
            <a:r>
              <a:rPr lang="es-ES" sz="2200" dirty="0" err="1"/>
              <a:t>Associazione</a:t>
            </a:r>
            <a:r>
              <a:rPr lang="es-ES" sz="2200" dirty="0"/>
              <a:t> </a:t>
            </a:r>
            <a:r>
              <a:rPr lang="es-ES" sz="2200" dirty="0" err="1"/>
              <a:t>Nazionale</a:t>
            </a:r>
            <a:r>
              <a:rPr lang="es-ES" sz="2200" dirty="0"/>
              <a:t> </a:t>
            </a:r>
            <a:r>
              <a:rPr lang="es-ES" sz="2200" dirty="0" err="1"/>
              <a:t>Comuni</a:t>
            </a:r>
            <a:r>
              <a:rPr lang="es-ES" sz="2200" dirty="0"/>
              <a:t> </a:t>
            </a:r>
            <a:r>
              <a:rPr lang="es-ES" sz="2200" dirty="0" err="1"/>
              <a:t>Italiani</a:t>
            </a:r>
            <a:r>
              <a:rPr lang="es-ES" sz="2200" dirty="0"/>
              <a:t> Toscana (ANCI), </a:t>
            </a:r>
            <a:r>
              <a:rPr lang="es-ES" sz="2200" dirty="0" err="1"/>
              <a:t>based</a:t>
            </a:r>
            <a:r>
              <a:rPr lang="es-ES" sz="2200" dirty="0"/>
              <a:t> in </a:t>
            </a:r>
            <a:r>
              <a:rPr lang="es-ES" sz="2200" dirty="0" err="1"/>
              <a:t>Italy</a:t>
            </a:r>
            <a:r>
              <a:rPr lang="es-ES" sz="2200" dirty="0"/>
              <a:t>, and </a:t>
            </a:r>
            <a:r>
              <a:rPr lang="es-ES" sz="2200" dirty="0" err="1"/>
              <a:t>the</a:t>
            </a:r>
            <a:r>
              <a:rPr lang="es-ES" sz="2200" dirty="0"/>
              <a:t> British </a:t>
            </a:r>
            <a:r>
              <a:rPr lang="es-ES" sz="2200" dirty="0" err="1"/>
              <a:t>St</a:t>
            </a:r>
            <a:r>
              <a:rPr lang="es-ES" sz="2200" dirty="0"/>
              <a:t> </a:t>
            </a:r>
            <a:r>
              <a:rPr lang="es-ES" sz="2200" dirty="0" err="1"/>
              <a:t>Vincent's</a:t>
            </a:r>
            <a:r>
              <a:rPr lang="es-ES" sz="2200" dirty="0"/>
              <a:t> </a:t>
            </a:r>
            <a:r>
              <a:rPr lang="es-ES" sz="2200" dirty="0" err="1"/>
              <a:t>Family</a:t>
            </a:r>
            <a:r>
              <a:rPr lang="es-ES" sz="2200" dirty="0"/>
              <a:t> Project (SVFP).</a:t>
            </a:r>
          </a:p>
          <a:p>
            <a:pPr algn="just"/>
            <a:endParaRPr lang="es-ES" sz="9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200" b="1" dirty="0" err="1"/>
              <a:t>iParticipate</a:t>
            </a:r>
            <a:r>
              <a:rPr lang="es-ES" sz="2200" dirty="0"/>
              <a:t> – </a:t>
            </a:r>
            <a:r>
              <a:rPr lang="es-ES" sz="2200" dirty="0" err="1"/>
              <a:t>it</a:t>
            </a:r>
            <a:r>
              <a:rPr lang="es-ES" sz="2200" dirty="0"/>
              <a:t> </a:t>
            </a:r>
            <a:r>
              <a:rPr lang="es-ES" sz="2200" dirty="0" err="1"/>
              <a:t>aims</a:t>
            </a:r>
            <a:r>
              <a:rPr lang="es-ES" sz="2200" dirty="0"/>
              <a:t> to </a:t>
            </a:r>
            <a:r>
              <a:rPr lang="es-ES" sz="2200" dirty="0" err="1"/>
              <a:t>improve</a:t>
            </a:r>
            <a:r>
              <a:rPr lang="es-ES" sz="2200" dirty="0"/>
              <a:t> and </a:t>
            </a:r>
            <a:r>
              <a:rPr lang="es-ES" sz="2200" dirty="0" err="1"/>
              <a:t>support</a:t>
            </a:r>
            <a:r>
              <a:rPr lang="es-ES" sz="2200" dirty="0"/>
              <a:t> </a:t>
            </a:r>
            <a:r>
              <a:rPr lang="es-ES" sz="2200" dirty="0" err="1"/>
              <a:t>the</a:t>
            </a:r>
            <a:r>
              <a:rPr lang="es-ES" sz="2200" dirty="0"/>
              <a:t> </a:t>
            </a:r>
            <a:r>
              <a:rPr lang="es-ES" sz="2200" dirty="0" err="1"/>
              <a:t>integration</a:t>
            </a:r>
            <a:r>
              <a:rPr lang="es-ES" sz="2200" dirty="0"/>
              <a:t> </a:t>
            </a:r>
            <a:r>
              <a:rPr lang="es-ES" sz="2200" dirty="0" err="1"/>
              <a:t>process</a:t>
            </a:r>
            <a:r>
              <a:rPr lang="es-ES" sz="2200" dirty="0"/>
              <a:t> of </a:t>
            </a:r>
            <a:r>
              <a:rPr lang="es-ES" sz="2200" dirty="0" err="1"/>
              <a:t>third</a:t>
            </a:r>
            <a:r>
              <a:rPr lang="es-ES" sz="2200" dirty="0"/>
              <a:t>-country </a:t>
            </a:r>
            <a:r>
              <a:rPr lang="es-ES" sz="2200" dirty="0" err="1"/>
              <a:t>nationals</a:t>
            </a:r>
            <a:r>
              <a:rPr lang="es-ES" sz="2200" dirty="0"/>
              <a:t> </a:t>
            </a:r>
            <a:r>
              <a:rPr lang="es-ES" sz="2200" dirty="0" err="1"/>
              <a:t>by</a:t>
            </a:r>
            <a:r>
              <a:rPr lang="es-ES" sz="2200" dirty="0"/>
              <a:t> </a:t>
            </a:r>
            <a:r>
              <a:rPr lang="es-ES" sz="2200" dirty="0" err="1"/>
              <a:t>promoting</a:t>
            </a:r>
            <a:r>
              <a:rPr lang="es-ES" sz="2200" dirty="0"/>
              <a:t> </a:t>
            </a:r>
            <a:r>
              <a:rPr lang="es-ES" sz="2200" dirty="0" err="1"/>
              <a:t>their</a:t>
            </a:r>
            <a:r>
              <a:rPr lang="es-ES" sz="2200" dirty="0"/>
              <a:t> </a:t>
            </a:r>
            <a:r>
              <a:rPr lang="es-ES" sz="2200" dirty="0" err="1"/>
              <a:t>participation</a:t>
            </a:r>
            <a:r>
              <a:rPr lang="es-ES" sz="2200" dirty="0"/>
              <a:t> in </a:t>
            </a:r>
            <a:r>
              <a:rPr lang="es-ES" sz="2200" dirty="0" err="1"/>
              <a:t>the</a:t>
            </a:r>
            <a:r>
              <a:rPr lang="es-ES" sz="2200" dirty="0"/>
              <a:t> </a:t>
            </a:r>
            <a:r>
              <a:rPr lang="es-ES" sz="2200" dirty="0" err="1"/>
              <a:t>democratic</a:t>
            </a:r>
            <a:r>
              <a:rPr lang="es-ES" sz="2200" dirty="0"/>
              <a:t> </a:t>
            </a:r>
            <a:r>
              <a:rPr lang="es-ES" sz="2200" dirty="0" err="1"/>
              <a:t>process</a:t>
            </a:r>
            <a:r>
              <a:rPr lang="es-ES" sz="2200" dirty="0"/>
              <a:t> at </a:t>
            </a:r>
            <a:r>
              <a:rPr lang="es-ES" sz="2200" dirty="0" err="1"/>
              <a:t>the</a:t>
            </a:r>
            <a:r>
              <a:rPr lang="es-ES" sz="2200" dirty="0"/>
              <a:t> local </a:t>
            </a:r>
            <a:r>
              <a:rPr lang="es-ES" sz="2200" dirty="0" err="1"/>
              <a:t>level</a:t>
            </a:r>
            <a:r>
              <a:rPr lang="es-ES" sz="2200" dirty="0"/>
              <a:t> and </a:t>
            </a:r>
            <a:r>
              <a:rPr lang="es-ES" sz="2200" dirty="0" err="1"/>
              <a:t>by</a:t>
            </a:r>
            <a:r>
              <a:rPr lang="es-ES" sz="2200" dirty="0"/>
              <a:t> </a:t>
            </a:r>
            <a:r>
              <a:rPr lang="es-ES" sz="2200" dirty="0" err="1"/>
              <a:t>stimulating</a:t>
            </a:r>
            <a:r>
              <a:rPr lang="es-ES" sz="2200" dirty="0"/>
              <a:t> </a:t>
            </a:r>
            <a:r>
              <a:rPr lang="es-ES" sz="2200" dirty="0" err="1"/>
              <a:t>their</a:t>
            </a:r>
            <a:r>
              <a:rPr lang="es-ES" sz="2200" dirty="0"/>
              <a:t> active </a:t>
            </a:r>
            <a:r>
              <a:rPr lang="es-ES" sz="2200" dirty="0" err="1"/>
              <a:t>citizenship</a:t>
            </a:r>
            <a:r>
              <a:rPr lang="es-ES" sz="2200" dirty="0"/>
              <a:t>.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216860EC-A9DA-3841-B733-D3AB328C41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500" y="168681"/>
            <a:ext cx="1536700" cy="132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109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eu_flag_europe_for_citizens_co_funded_en_rgb_right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5911711"/>
            <a:ext cx="3302041" cy="789618"/>
          </a:xfrm>
          <a:prstGeom prst="rect">
            <a:avLst/>
          </a:prstGeom>
        </p:spPr>
      </p:pic>
      <p:pic>
        <p:nvPicPr>
          <p:cNvPr id="6" name="Slika 5" descr="InCoop (4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5661248"/>
            <a:ext cx="1008112" cy="1008112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5A9B44A-F8DF-F141-A358-91457E060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7868"/>
            <a:ext cx="7772400" cy="2475706"/>
          </a:xfrm>
        </p:spPr>
        <p:txBody>
          <a:bodyPr/>
          <a:lstStyle/>
          <a:p>
            <a:r>
              <a:rPr lang="pt-PT" dirty="0"/>
              <a:t>CEPESE </a:t>
            </a:r>
            <a:r>
              <a:rPr lang="pt-PT" dirty="0" err="1"/>
              <a:t>Activities</a:t>
            </a:r>
            <a:r>
              <a:rPr lang="pt-PT" dirty="0"/>
              <a:t>:</a:t>
            </a:r>
            <a:br>
              <a:rPr lang="pt-PT" dirty="0"/>
            </a:br>
            <a:r>
              <a:rPr lang="pt-PT" sz="2000" dirty="0"/>
              <a:t>Research Centre for </a:t>
            </a:r>
            <a:r>
              <a:rPr lang="pt-PT" sz="2000" dirty="0" err="1"/>
              <a:t>the</a:t>
            </a:r>
            <a:r>
              <a:rPr lang="pt-PT" sz="2000" dirty="0"/>
              <a:t> </a:t>
            </a:r>
            <a:r>
              <a:rPr lang="pt-PT" sz="2000" dirty="0" err="1"/>
              <a:t>study</a:t>
            </a:r>
            <a:r>
              <a:rPr lang="pt-PT" sz="2000" dirty="0"/>
              <a:t> </a:t>
            </a:r>
            <a:r>
              <a:rPr lang="pt-PT" sz="2000" dirty="0" err="1"/>
              <a:t>of</a:t>
            </a:r>
            <a:r>
              <a:rPr lang="pt-PT" sz="2000" dirty="0"/>
              <a:t> </a:t>
            </a:r>
            <a:r>
              <a:rPr lang="pt-PT" sz="2000" dirty="0" err="1"/>
              <a:t>Population</a:t>
            </a:r>
            <a:r>
              <a:rPr lang="pt-PT" sz="2000" dirty="0"/>
              <a:t>, </a:t>
            </a:r>
            <a:r>
              <a:rPr lang="pt-PT" sz="2000" dirty="0" err="1"/>
              <a:t>Economy</a:t>
            </a:r>
            <a:r>
              <a:rPr lang="pt-PT" sz="2000" dirty="0"/>
              <a:t> </a:t>
            </a:r>
            <a:r>
              <a:rPr lang="pt-PT" sz="2000" dirty="0" err="1"/>
              <a:t>and</a:t>
            </a:r>
            <a:r>
              <a:rPr lang="pt-PT" sz="2000" dirty="0"/>
              <a:t> </a:t>
            </a:r>
            <a:r>
              <a:rPr lang="pt-PT" sz="2000" dirty="0" err="1"/>
              <a:t>Society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1F433C9-57DA-6A4C-B7B9-15C1E13D0F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9592" y="2276872"/>
            <a:ext cx="6944816" cy="3289920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200" b="1" dirty="0"/>
              <a:t>ITRACOTUR</a:t>
            </a:r>
            <a:r>
              <a:rPr lang="es-ES" sz="2200" dirty="0"/>
              <a:t> (</a:t>
            </a:r>
            <a:r>
              <a:rPr lang="es-ES" sz="2200" dirty="0" err="1"/>
              <a:t>Initiative</a:t>
            </a:r>
            <a:r>
              <a:rPr lang="es-ES" sz="2200" dirty="0"/>
              <a:t> </a:t>
            </a:r>
            <a:r>
              <a:rPr lang="es-ES" sz="2200" dirty="0" err="1"/>
              <a:t>for</a:t>
            </a:r>
            <a:r>
              <a:rPr lang="es-ES" sz="2200" dirty="0"/>
              <a:t> </a:t>
            </a:r>
            <a:r>
              <a:rPr lang="es-ES" sz="2200" dirty="0" err="1"/>
              <a:t>the</a:t>
            </a:r>
            <a:r>
              <a:rPr lang="es-ES" sz="2200" dirty="0"/>
              <a:t> Transfer of </a:t>
            </a:r>
            <a:r>
              <a:rPr lang="es-ES" sz="2200" dirty="0" err="1"/>
              <a:t>the</a:t>
            </a:r>
            <a:r>
              <a:rPr lang="es-ES" sz="2200" dirty="0"/>
              <a:t> </a:t>
            </a:r>
            <a:r>
              <a:rPr lang="es-ES" sz="2200" dirty="0" err="1"/>
              <a:t>Knowledge</a:t>
            </a:r>
            <a:r>
              <a:rPr lang="es-ES" sz="2200" dirty="0"/>
              <a:t> </a:t>
            </a:r>
            <a:r>
              <a:rPr lang="es-ES" sz="2200" dirty="0" err="1"/>
              <a:t>on</a:t>
            </a:r>
            <a:r>
              <a:rPr lang="es-ES" sz="2200" dirty="0"/>
              <a:t> </a:t>
            </a:r>
            <a:r>
              <a:rPr lang="es-ES" sz="2200" dirty="0" err="1"/>
              <a:t>Tourism</a:t>
            </a:r>
            <a:r>
              <a:rPr lang="es-ES" sz="2200" dirty="0"/>
              <a:t>) – </a:t>
            </a:r>
            <a:r>
              <a:rPr lang="es-ES" sz="2200" dirty="0" err="1"/>
              <a:t>this</a:t>
            </a:r>
            <a:r>
              <a:rPr lang="es-ES" sz="2200" dirty="0"/>
              <a:t> </a:t>
            </a:r>
            <a:r>
              <a:rPr lang="es-ES" sz="2200" dirty="0" err="1"/>
              <a:t>project</a:t>
            </a:r>
            <a:r>
              <a:rPr lang="es-ES" sz="2200" dirty="0"/>
              <a:t> </a:t>
            </a:r>
            <a:r>
              <a:rPr lang="es-ES" sz="2200" dirty="0" err="1"/>
              <a:t>aims</a:t>
            </a:r>
            <a:r>
              <a:rPr lang="es-ES" sz="2200" dirty="0"/>
              <a:t> to </a:t>
            </a:r>
            <a:r>
              <a:rPr lang="es-ES" sz="2200" dirty="0" err="1"/>
              <a:t>the</a:t>
            </a:r>
            <a:r>
              <a:rPr lang="es-ES" sz="2200" dirty="0"/>
              <a:t> </a:t>
            </a:r>
            <a:r>
              <a:rPr lang="es-ES" sz="2200" dirty="0" err="1"/>
              <a:t>creation</a:t>
            </a:r>
            <a:r>
              <a:rPr lang="es-ES" sz="2200" dirty="0"/>
              <a:t>, </a:t>
            </a:r>
            <a:r>
              <a:rPr lang="es-ES" sz="2200" dirty="0" err="1"/>
              <a:t>sharing</a:t>
            </a:r>
            <a:r>
              <a:rPr lang="es-ES" sz="2200" dirty="0"/>
              <a:t> and </a:t>
            </a:r>
            <a:r>
              <a:rPr lang="es-ES" sz="2200" dirty="0" err="1"/>
              <a:t>transferring</a:t>
            </a:r>
            <a:r>
              <a:rPr lang="es-ES" sz="2200" dirty="0"/>
              <a:t> </a:t>
            </a:r>
            <a:r>
              <a:rPr lang="es-ES" sz="2200" dirty="0" err="1"/>
              <a:t>the</a:t>
            </a:r>
            <a:r>
              <a:rPr lang="es-ES" sz="2200" dirty="0"/>
              <a:t> </a:t>
            </a:r>
            <a:r>
              <a:rPr lang="es-ES" sz="2200" dirty="0" err="1"/>
              <a:t>knowledge</a:t>
            </a:r>
            <a:r>
              <a:rPr lang="es-ES" sz="2200" dirty="0"/>
              <a:t> – </a:t>
            </a:r>
            <a:r>
              <a:rPr lang="es-ES" sz="2200" dirty="0" err="1"/>
              <a:t>namely</a:t>
            </a:r>
            <a:r>
              <a:rPr lang="es-ES" sz="2200" dirty="0"/>
              <a:t> </a:t>
            </a:r>
            <a:r>
              <a:rPr lang="es-ES" sz="2200" dirty="0" err="1"/>
              <a:t>researches</a:t>
            </a:r>
            <a:r>
              <a:rPr lang="es-ES" sz="2200" dirty="0"/>
              <a:t>, </a:t>
            </a:r>
            <a:r>
              <a:rPr lang="es-ES" sz="2200" dirty="0" err="1"/>
              <a:t>seminaries</a:t>
            </a:r>
            <a:r>
              <a:rPr lang="es-ES" sz="2200" dirty="0"/>
              <a:t>, </a:t>
            </a:r>
            <a:r>
              <a:rPr lang="es-ES" sz="2200" dirty="0" err="1"/>
              <a:t>conferences</a:t>
            </a:r>
            <a:r>
              <a:rPr lang="es-ES" sz="2200" dirty="0"/>
              <a:t> and </a:t>
            </a:r>
            <a:r>
              <a:rPr lang="es-ES" sz="2200" dirty="0" err="1"/>
              <a:t>publications</a:t>
            </a:r>
            <a:r>
              <a:rPr lang="es-ES" sz="2200" dirty="0"/>
              <a:t> – </a:t>
            </a:r>
            <a:r>
              <a:rPr lang="es-ES" sz="2200" dirty="0" err="1"/>
              <a:t>thus</a:t>
            </a:r>
            <a:r>
              <a:rPr lang="es-ES" sz="2200" dirty="0"/>
              <a:t> </a:t>
            </a:r>
            <a:r>
              <a:rPr lang="es-ES" sz="2200" dirty="0" err="1"/>
              <a:t>fostering</a:t>
            </a:r>
            <a:r>
              <a:rPr lang="es-ES" sz="2200" dirty="0"/>
              <a:t> </a:t>
            </a:r>
            <a:r>
              <a:rPr lang="es-ES" sz="2200" dirty="0" err="1"/>
              <a:t>the</a:t>
            </a:r>
            <a:r>
              <a:rPr lang="es-ES" sz="2200" dirty="0"/>
              <a:t> </a:t>
            </a:r>
            <a:r>
              <a:rPr lang="es-ES" sz="2200" dirty="0" err="1"/>
              <a:t>cooperation</a:t>
            </a:r>
            <a:r>
              <a:rPr lang="es-ES" sz="2200" dirty="0"/>
              <a:t> </a:t>
            </a:r>
            <a:r>
              <a:rPr lang="es-ES" sz="2200" dirty="0" err="1"/>
              <a:t>between</a:t>
            </a:r>
            <a:r>
              <a:rPr lang="es-ES" sz="2200" dirty="0"/>
              <a:t> </a:t>
            </a:r>
            <a:r>
              <a:rPr lang="es-ES" sz="2200" dirty="0" err="1"/>
              <a:t>the</a:t>
            </a:r>
            <a:r>
              <a:rPr lang="es-ES" sz="2200" dirty="0"/>
              <a:t> academia, </a:t>
            </a:r>
            <a:r>
              <a:rPr lang="es-ES" sz="2200" dirty="0" err="1"/>
              <a:t>the</a:t>
            </a:r>
            <a:r>
              <a:rPr lang="es-ES" sz="2200" dirty="0"/>
              <a:t> </a:t>
            </a:r>
            <a:r>
              <a:rPr lang="es-ES" sz="2200" dirty="0" err="1"/>
              <a:t>industry</a:t>
            </a:r>
            <a:r>
              <a:rPr lang="es-ES" sz="2200" dirty="0"/>
              <a:t> and </a:t>
            </a:r>
            <a:r>
              <a:rPr lang="es-ES" sz="2200" dirty="0" err="1"/>
              <a:t>other</a:t>
            </a:r>
            <a:r>
              <a:rPr lang="es-ES" sz="2200" dirty="0"/>
              <a:t> </a:t>
            </a:r>
            <a:r>
              <a:rPr lang="es-ES" sz="2200" dirty="0" err="1"/>
              <a:t>players</a:t>
            </a:r>
            <a:r>
              <a:rPr lang="es-ES" sz="2200" dirty="0"/>
              <a:t> and </a:t>
            </a:r>
            <a:r>
              <a:rPr lang="es-ES" sz="2200" dirty="0" err="1"/>
              <a:t>stakeholders</a:t>
            </a:r>
            <a:r>
              <a:rPr lang="es-ES" sz="2200" dirty="0"/>
              <a:t> of </a:t>
            </a:r>
            <a:r>
              <a:rPr lang="es-ES" sz="2200" dirty="0" err="1"/>
              <a:t>the</a:t>
            </a:r>
            <a:r>
              <a:rPr lang="es-ES" sz="2200" dirty="0"/>
              <a:t> </a:t>
            </a:r>
            <a:r>
              <a:rPr lang="es-ES" sz="2200" dirty="0" err="1"/>
              <a:t>Tourism</a:t>
            </a:r>
            <a:r>
              <a:rPr lang="es-ES" sz="2200" dirty="0"/>
              <a:t> sector, </a:t>
            </a:r>
            <a:r>
              <a:rPr lang="es-ES" sz="2200" dirty="0" err="1"/>
              <a:t>including</a:t>
            </a:r>
            <a:r>
              <a:rPr lang="es-ES" sz="2200" dirty="0"/>
              <a:t> </a:t>
            </a:r>
            <a:r>
              <a:rPr lang="es-ES" sz="2200" dirty="0" err="1"/>
              <a:t>its</a:t>
            </a:r>
            <a:r>
              <a:rPr lang="es-ES" sz="2200" dirty="0"/>
              <a:t> </a:t>
            </a:r>
            <a:r>
              <a:rPr lang="es-ES" sz="2200" dirty="0" err="1"/>
              <a:t>aspect</a:t>
            </a:r>
            <a:r>
              <a:rPr lang="es-ES" sz="2200" dirty="0"/>
              <a:t> of </a:t>
            </a:r>
            <a:r>
              <a:rPr lang="es-ES" sz="2200" dirty="0" err="1"/>
              <a:t>promotion</a:t>
            </a:r>
            <a:r>
              <a:rPr lang="es-ES" sz="2200" dirty="0"/>
              <a:t>, </a:t>
            </a:r>
            <a:r>
              <a:rPr lang="es-ES" sz="2200" dirty="0" err="1"/>
              <a:t>communication</a:t>
            </a:r>
            <a:r>
              <a:rPr lang="es-ES" sz="2200" dirty="0"/>
              <a:t> and digital marketing.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216860EC-A9DA-3841-B733-D3AB328C41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500" y="168681"/>
            <a:ext cx="1536700" cy="132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947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eu_flag_europe_for_citizens_co_funded_en_rgb_right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5911711"/>
            <a:ext cx="3302041" cy="789618"/>
          </a:xfrm>
          <a:prstGeom prst="rect">
            <a:avLst/>
          </a:prstGeom>
        </p:spPr>
      </p:pic>
      <p:pic>
        <p:nvPicPr>
          <p:cNvPr id="6" name="Slika 5" descr="InCoop (4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5661248"/>
            <a:ext cx="1008112" cy="1008112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5A9B44A-F8DF-F141-A358-91457E060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60092"/>
            <a:ext cx="7772400" cy="2475706"/>
          </a:xfrm>
        </p:spPr>
        <p:txBody>
          <a:bodyPr/>
          <a:lstStyle/>
          <a:p>
            <a:r>
              <a:rPr lang="pt-PT" dirty="0"/>
              <a:t>CEPESE </a:t>
            </a:r>
            <a:r>
              <a:rPr lang="pt-PT" dirty="0" err="1"/>
              <a:t>Activities</a:t>
            </a:r>
            <a:r>
              <a:rPr lang="pt-PT" dirty="0"/>
              <a:t>:</a:t>
            </a:r>
            <a:br>
              <a:rPr lang="pt-PT" dirty="0"/>
            </a:br>
            <a:r>
              <a:rPr lang="pt-PT" sz="2000" dirty="0"/>
              <a:t>Research Centre for </a:t>
            </a:r>
            <a:r>
              <a:rPr lang="pt-PT" sz="2000" dirty="0" err="1"/>
              <a:t>the</a:t>
            </a:r>
            <a:r>
              <a:rPr lang="pt-PT" sz="2000" dirty="0"/>
              <a:t> </a:t>
            </a:r>
            <a:r>
              <a:rPr lang="pt-PT" sz="2000" dirty="0" err="1"/>
              <a:t>study</a:t>
            </a:r>
            <a:r>
              <a:rPr lang="pt-PT" sz="2000" dirty="0"/>
              <a:t> </a:t>
            </a:r>
            <a:r>
              <a:rPr lang="pt-PT" sz="2000" dirty="0" err="1"/>
              <a:t>of</a:t>
            </a:r>
            <a:r>
              <a:rPr lang="pt-PT" sz="2000" dirty="0"/>
              <a:t> </a:t>
            </a:r>
            <a:r>
              <a:rPr lang="pt-PT" sz="2000" dirty="0" err="1"/>
              <a:t>Population</a:t>
            </a:r>
            <a:r>
              <a:rPr lang="pt-PT" sz="2000" dirty="0"/>
              <a:t>, </a:t>
            </a:r>
            <a:r>
              <a:rPr lang="pt-PT" sz="2000" dirty="0" err="1"/>
              <a:t>Economy</a:t>
            </a:r>
            <a:r>
              <a:rPr lang="pt-PT" sz="2000" dirty="0"/>
              <a:t> </a:t>
            </a:r>
            <a:r>
              <a:rPr lang="pt-PT" sz="2000" dirty="0" err="1"/>
              <a:t>and</a:t>
            </a:r>
            <a:r>
              <a:rPr lang="pt-PT" sz="2000" dirty="0"/>
              <a:t> </a:t>
            </a:r>
            <a:r>
              <a:rPr lang="pt-PT" sz="2000" dirty="0" err="1"/>
              <a:t>Society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1F433C9-57DA-6A4C-B7B9-15C1E13D0F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2204864"/>
            <a:ext cx="7630616" cy="3289920"/>
          </a:xfrm>
        </p:spPr>
        <p:txBody>
          <a:bodyPr>
            <a:noAutofit/>
          </a:bodyPr>
          <a:lstStyle/>
          <a:p>
            <a:pPr algn="l"/>
            <a:endParaRPr lang="es-ES" sz="2200" dirty="0"/>
          </a:p>
          <a:p>
            <a:pPr algn="l"/>
            <a:r>
              <a:rPr lang="es-ES" sz="2200" dirty="0"/>
              <a:t>In </a:t>
            </a:r>
            <a:r>
              <a:rPr lang="es-ES" sz="2200" dirty="0" err="1"/>
              <a:t>the</a:t>
            </a:r>
            <a:r>
              <a:rPr lang="es-ES" sz="2200" dirty="0"/>
              <a:t> </a:t>
            </a:r>
            <a:r>
              <a:rPr lang="es-ES" sz="2200" dirty="0" err="1"/>
              <a:t>InCoop</a:t>
            </a:r>
            <a:r>
              <a:rPr lang="es-ES" sz="2200" dirty="0"/>
              <a:t> </a:t>
            </a:r>
            <a:r>
              <a:rPr lang="es-ES" sz="2200" dirty="0" err="1"/>
              <a:t>project</a:t>
            </a:r>
            <a:r>
              <a:rPr lang="es-ES" sz="2200" dirty="0"/>
              <a:t>, </a:t>
            </a:r>
            <a:r>
              <a:rPr lang="es-ES" sz="2200" dirty="0" err="1"/>
              <a:t>we</a:t>
            </a:r>
            <a:r>
              <a:rPr lang="es-ES" sz="2200" dirty="0"/>
              <a:t> </a:t>
            </a:r>
            <a:r>
              <a:rPr lang="es-ES" sz="2200" dirty="0" err="1"/>
              <a:t>will</a:t>
            </a:r>
            <a:r>
              <a:rPr lang="es-ES" sz="2200" dirty="0"/>
              <a:t> </a:t>
            </a:r>
            <a:r>
              <a:rPr lang="es-ES" sz="2200" dirty="0" err="1"/>
              <a:t>make</a:t>
            </a:r>
            <a:r>
              <a:rPr lang="es-ES" sz="2200" dirty="0"/>
              <a:t>: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s-ES" sz="2200" dirty="0" err="1"/>
              <a:t>Studies</a:t>
            </a:r>
            <a:r>
              <a:rPr lang="es-ES" sz="2200" dirty="0"/>
              <a:t> (</a:t>
            </a:r>
            <a:r>
              <a:rPr lang="es-ES" sz="2200" dirty="0" err="1"/>
              <a:t>Questionnaires</a:t>
            </a:r>
            <a:r>
              <a:rPr lang="es-ES" sz="2200" dirty="0"/>
              <a:t>, Interviews and Final </a:t>
            </a:r>
            <a:r>
              <a:rPr lang="es-ES" sz="2200" dirty="0" err="1"/>
              <a:t>Report</a:t>
            </a:r>
            <a:r>
              <a:rPr lang="es-ES" sz="2200" dirty="0"/>
              <a:t>)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s-ES" sz="2200" dirty="0" err="1"/>
              <a:t>Publications</a:t>
            </a:r>
            <a:endParaRPr lang="es-ES" sz="2200" dirty="0"/>
          </a:p>
          <a:p>
            <a:pPr marL="914400" lvl="1" indent="-457200" algn="l">
              <a:buFont typeface="+mj-lt"/>
              <a:buAutoNum type="arabicPeriod"/>
            </a:pPr>
            <a:r>
              <a:rPr lang="es-ES" sz="2200" dirty="0" err="1"/>
              <a:t>Conference</a:t>
            </a:r>
            <a:endParaRPr lang="es-ES" sz="2200" dirty="0"/>
          </a:p>
          <a:p>
            <a:pPr marL="914400" lvl="1" indent="-457200" algn="l">
              <a:buFont typeface="+mj-lt"/>
              <a:buAutoNum type="arabicPeriod"/>
            </a:pPr>
            <a:r>
              <a:rPr lang="es-ES" sz="2200" dirty="0"/>
              <a:t>General </a:t>
            </a:r>
            <a:r>
              <a:rPr lang="es-ES" sz="2200" dirty="0" err="1"/>
              <a:t>support</a:t>
            </a:r>
            <a:r>
              <a:rPr lang="es-ES" sz="2200" dirty="0"/>
              <a:t> to </a:t>
            </a:r>
            <a:r>
              <a:rPr lang="es-ES" sz="2200" dirty="0" err="1"/>
              <a:t>other</a:t>
            </a:r>
            <a:r>
              <a:rPr lang="es-ES" sz="2200" dirty="0"/>
              <a:t> </a:t>
            </a:r>
            <a:r>
              <a:rPr lang="es-ES" sz="2200" dirty="0" err="1"/>
              <a:t>partners</a:t>
            </a:r>
            <a:endParaRPr lang="es-ES" sz="2200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216860EC-A9DA-3841-B733-D3AB328C41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500" y="168681"/>
            <a:ext cx="1536700" cy="132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609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eu_flag_europe_for_citizens_co_funded_en_rgb_right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5911711"/>
            <a:ext cx="3302041" cy="789618"/>
          </a:xfrm>
          <a:prstGeom prst="rect">
            <a:avLst/>
          </a:prstGeom>
        </p:spPr>
      </p:pic>
      <p:pic>
        <p:nvPicPr>
          <p:cNvPr id="6" name="Slika 5" descr="InCoop (4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5661248"/>
            <a:ext cx="1008112" cy="1008112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5A9B44A-F8DF-F141-A358-91457E060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531" y="1159442"/>
            <a:ext cx="7772400" cy="1986996"/>
          </a:xfrm>
        </p:spPr>
        <p:txBody>
          <a:bodyPr/>
          <a:lstStyle/>
          <a:p>
            <a:r>
              <a:rPr lang="pt-PT" dirty="0"/>
              <a:t>CEPESE </a:t>
            </a:r>
            <a:r>
              <a:rPr lang="pt-PT" dirty="0" err="1"/>
              <a:t>Interests</a:t>
            </a:r>
            <a:r>
              <a:rPr lang="pt-PT" dirty="0"/>
              <a:t>/</a:t>
            </a:r>
            <a:r>
              <a:rPr lang="pt-PT" dirty="0" err="1"/>
              <a:t>Expectations</a:t>
            </a:r>
            <a:r>
              <a:rPr lang="pt-PT" dirty="0"/>
              <a:t> :</a:t>
            </a:r>
            <a:br>
              <a:rPr lang="pt-PT" dirty="0"/>
            </a:br>
            <a:r>
              <a:rPr lang="pt-PT" sz="2000" dirty="0"/>
              <a:t>Research Centre for </a:t>
            </a:r>
            <a:r>
              <a:rPr lang="pt-PT" sz="2000" dirty="0" err="1"/>
              <a:t>the</a:t>
            </a:r>
            <a:r>
              <a:rPr lang="pt-PT" sz="2000" dirty="0"/>
              <a:t> </a:t>
            </a:r>
            <a:r>
              <a:rPr lang="pt-PT" sz="2000" dirty="0" err="1"/>
              <a:t>study</a:t>
            </a:r>
            <a:r>
              <a:rPr lang="pt-PT" sz="2000" dirty="0"/>
              <a:t> </a:t>
            </a:r>
            <a:r>
              <a:rPr lang="pt-PT" sz="2000" dirty="0" err="1"/>
              <a:t>of</a:t>
            </a:r>
            <a:r>
              <a:rPr lang="pt-PT" sz="2000" dirty="0"/>
              <a:t> </a:t>
            </a:r>
            <a:r>
              <a:rPr lang="pt-PT" sz="2000" dirty="0" err="1"/>
              <a:t>Population</a:t>
            </a:r>
            <a:r>
              <a:rPr lang="pt-PT" sz="2000" dirty="0"/>
              <a:t>, </a:t>
            </a:r>
            <a:r>
              <a:rPr lang="pt-PT" sz="2000" dirty="0" err="1"/>
              <a:t>Economy</a:t>
            </a:r>
            <a:r>
              <a:rPr lang="pt-PT" sz="2000" dirty="0"/>
              <a:t> </a:t>
            </a:r>
            <a:r>
              <a:rPr lang="pt-PT" sz="2000" dirty="0" err="1"/>
              <a:t>and</a:t>
            </a:r>
            <a:r>
              <a:rPr lang="pt-PT" sz="2000" dirty="0"/>
              <a:t> </a:t>
            </a:r>
            <a:r>
              <a:rPr lang="pt-PT" sz="2000" dirty="0" err="1"/>
              <a:t>Society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1F433C9-57DA-6A4C-B7B9-15C1E13D0F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874" y="2605863"/>
            <a:ext cx="7630616" cy="3289920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err="1"/>
              <a:t>Contribute</a:t>
            </a:r>
            <a:r>
              <a:rPr lang="es-ES" sz="2000" dirty="0"/>
              <a:t> to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promotion</a:t>
            </a:r>
            <a:r>
              <a:rPr lang="es-ES" sz="2000" dirty="0"/>
              <a:t> and </a:t>
            </a:r>
            <a:r>
              <a:rPr lang="es-ES" sz="2000" dirty="0" err="1"/>
              <a:t>dissemination</a:t>
            </a:r>
            <a:r>
              <a:rPr lang="es-ES" sz="2000" dirty="0"/>
              <a:t> of </a:t>
            </a:r>
            <a:r>
              <a:rPr lang="es-ES" sz="2000" dirty="0" err="1"/>
              <a:t>knowledge</a:t>
            </a:r>
            <a:r>
              <a:rPr lang="es-ES" sz="2000" dirty="0"/>
              <a:t> </a:t>
            </a:r>
            <a:r>
              <a:rPr lang="es-ES" sz="2000" dirty="0" err="1"/>
              <a:t>on</a:t>
            </a:r>
            <a:r>
              <a:rPr lang="es-ES" sz="2000" dirty="0"/>
              <a:t> </a:t>
            </a:r>
            <a:r>
              <a:rPr lang="es-ES" sz="2000" dirty="0" err="1"/>
              <a:t>ways</a:t>
            </a:r>
            <a:r>
              <a:rPr lang="es-ES" sz="2000" dirty="0"/>
              <a:t> to </a:t>
            </a:r>
            <a:r>
              <a:rPr lang="es-ES" sz="2000" dirty="0" err="1"/>
              <a:t>enhance</a:t>
            </a:r>
            <a:r>
              <a:rPr lang="es-ES" sz="2000" dirty="0"/>
              <a:t> </a:t>
            </a:r>
            <a:r>
              <a:rPr lang="es-ES" sz="2000" dirty="0" err="1"/>
              <a:t>civic</a:t>
            </a:r>
            <a:r>
              <a:rPr lang="es-ES" sz="2000" dirty="0"/>
              <a:t> </a:t>
            </a:r>
            <a:r>
              <a:rPr lang="es-ES" sz="2000" dirty="0" err="1"/>
              <a:t>participation</a:t>
            </a:r>
            <a:r>
              <a:rPr lang="es-ES" sz="2000" dirty="0"/>
              <a:t> and social </a:t>
            </a:r>
            <a:r>
              <a:rPr lang="es-ES" sz="2000" dirty="0" err="1"/>
              <a:t>inclusion</a:t>
            </a:r>
            <a:r>
              <a:rPr lang="es-ES" sz="2000" dirty="0"/>
              <a:t> </a:t>
            </a:r>
            <a:r>
              <a:rPr lang="es-ES" sz="2000" dirty="0" err="1"/>
              <a:t>through</a:t>
            </a:r>
            <a:r>
              <a:rPr lang="es-ES" sz="2000" dirty="0"/>
              <a:t> municipal </a:t>
            </a:r>
            <a:r>
              <a:rPr lang="es-ES" sz="2000" dirty="0" err="1"/>
              <a:t>organizations</a:t>
            </a:r>
            <a:r>
              <a:rPr lang="es-ES" sz="2000" dirty="0"/>
              <a:t>.</a:t>
            </a:r>
          </a:p>
          <a:p>
            <a:pPr algn="just"/>
            <a:endParaRPr lang="es-E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err="1"/>
              <a:t>Organize</a:t>
            </a:r>
            <a:r>
              <a:rPr lang="es-ES" sz="2000" dirty="0"/>
              <a:t> </a:t>
            </a:r>
            <a:r>
              <a:rPr lang="es-ES" sz="2000" dirty="0" err="1"/>
              <a:t>initiatives</a:t>
            </a:r>
            <a:r>
              <a:rPr lang="es-ES" sz="2000" dirty="0"/>
              <a:t> (</a:t>
            </a:r>
            <a:r>
              <a:rPr lang="es-ES" sz="2000" dirty="0" err="1"/>
              <a:t>conferences</a:t>
            </a:r>
            <a:r>
              <a:rPr lang="es-ES" sz="2000" dirty="0"/>
              <a:t>, </a:t>
            </a:r>
            <a:r>
              <a:rPr lang="es-ES" sz="2000" dirty="0" err="1"/>
              <a:t>seminars</a:t>
            </a:r>
            <a:r>
              <a:rPr lang="es-ES" sz="2000" dirty="0"/>
              <a:t>, workshops) and </a:t>
            </a:r>
            <a:r>
              <a:rPr lang="es-ES" sz="2000" dirty="0" err="1"/>
              <a:t>create</a:t>
            </a:r>
            <a:r>
              <a:rPr lang="es-ES" sz="2000" dirty="0"/>
              <a:t> </a:t>
            </a:r>
            <a:r>
              <a:rPr lang="es-ES" sz="2000" dirty="0" err="1"/>
              <a:t>products</a:t>
            </a:r>
            <a:r>
              <a:rPr lang="es-ES" sz="2000" dirty="0"/>
              <a:t> (</a:t>
            </a:r>
            <a:r>
              <a:rPr lang="es-ES" sz="2000" dirty="0" err="1"/>
              <a:t>books</a:t>
            </a:r>
            <a:r>
              <a:rPr lang="es-ES" sz="2000" dirty="0"/>
              <a:t>, </a:t>
            </a:r>
            <a:r>
              <a:rPr lang="es-ES" sz="2000" dirty="0" err="1"/>
              <a:t>papers</a:t>
            </a:r>
            <a:r>
              <a:rPr lang="es-ES" sz="2000" dirty="0"/>
              <a:t> and </a:t>
            </a:r>
            <a:r>
              <a:rPr lang="es-ES" sz="2000" dirty="0" err="1"/>
              <a:t>other</a:t>
            </a:r>
            <a:r>
              <a:rPr lang="es-ES" sz="2000" dirty="0"/>
              <a:t> </a:t>
            </a:r>
            <a:r>
              <a:rPr lang="es-ES" sz="2000" dirty="0" err="1"/>
              <a:t>content</a:t>
            </a:r>
            <a:r>
              <a:rPr lang="es-ES" sz="2000" dirty="0"/>
              <a:t>) </a:t>
            </a:r>
            <a:r>
              <a:rPr lang="es-ES" sz="2000" dirty="0" err="1"/>
              <a:t>relevant</a:t>
            </a:r>
            <a:r>
              <a:rPr lang="es-ES" sz="2000" dirty="0"/>
              <a:t> to transfer </a:t>
            </a:r>
            <a:r>
              <a:rPr lang="es-ES" sz="2000" dirty="0" err="1"/>
              <a:t>knowledge</a:t>
            </a:r>
            <a:r>
              <a:rPr lang="es-ES" sz="2000" dirty="0"/>
              <a:t> to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community</a:t>
            </a:r>
            <a:r>
              <a:rPr lang="es-ES" sz="2000" dirty="0"/>
              <a:t>.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216860EC-A9DA-3841-B733-D3AB328C41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500" y="168681"/>
            <a:ext cx="1536700" cy="132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870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eu_flag_europe_for_citizens_co_funded_en_rgb_right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5911711"/>
            <a:ext cx="3302041" cy="789618"/>
          </a:xfrm>
          <a:prstGeom prst="rect">
            <a:avLst/>
          </a:prstGeom>
        </p:spPr>
      </p:pic>
      <p:pic>
        <p:nvPicPr>
          <p:cNvPr id="6" name="Slika 5" descr="InCoop (4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5661248"/>
            <a:ext cx="1008112" cy="1008112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5A9B44A-F8DF-F141-A358-91457E060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531" y="1159442"/>
            <a:ext cx="7772400" cy="1986996"/>
          </a:xfrm>
        </p:spPr>
        <p:txBody>
          <a:bodyPr/>
          <a:lstStyle/>
          <a:p>
            <a:r>
              <a:rPr lang="pt-PT" dirty="0"/>
              <a:t>CEPESE </a:t>
            </a:r>
            <a:r>
              <a:rPr lang="pt-PT" dirty="0" err="1"/>
              <a:t>Interests</a:t>
            </a:r>
            <a:r>
              <a:rPr lang="pt-PT" dirty="0"/>
              <a:t>/</a:t>
            </a:r>
            <a:r>
              <a:rPr lang="pt-PT" dirty="0" err="1"/>
              <a:t>Expectations</a:t>
            </a:r>
            <a:r>
              <a:rPr lang="pt-PT" dirty="0"/>
              <a:t> :</a:t>
            </a:r>
            <a:br>
              <a:rPr lang="pt-PT" dirty="0"/>
            </a:br>
            <a:r>
              <a:rPr lang="pt-PT" sz="2000" dirty="0"/>
              <a:t>Research Centre for </a:t>
            </a:r>
            <a:r>
              <a:rPr lang="pt-PT" sz="2000" dirty="0" err="1"/>
              <a:t>the</a:t>
            </a:r>
            <a:r>
              <a:rPr lang="pt-PT" sz="2000" dirty="0"/>
              <a:t> </a:t>
            </a:r>
            <a:r>
              <a:rPr lang="pt-PT" sz="2000" dirty="0" err="1"/>
              <a:t>study</a:t>
            </a:r>
            <a:r>
              <a:rPr lang="pt-PT" sz="2000" dirty="0"/>
              <a:t> </a:t>
            </a:r>
            <a:r>
              <a:rPr lang="pt-PT" sz="2000" dirty="0" err="1"/>
              <a:t>of</a:t>
            </a:r>
            <a:r>
              <a:rPr lang="pt-PT" sz="2000" dirty="0"/>
              <a:t> </a:t>
            </a:r>
            <a:r>
              <a:rPr lang="pt-PT" sz="2000" dirty="0" err="1"/>
              <a:t>Population</a:t>
            </a:r>
            <a:r>
              <a:rPr lang="pt-PT" sz="2000" dirty="0"/>
              <a:t>, </a:t>
            </a:r>
            <a:r>
              <a:rPr lang="pt-PT" sz="2000" dirty="0" err="1"/>
              <a:t>Economy</a:t>
            </a:r>
            <a:r>
              <a:rPr lang="pt-PT" sz="2000" dirty="0"/>
              <a:t> </a:t>
            </a:r>
            <a:r>
              <a:rPr lang="pt-PT" sz="2000" dirty="0" err="1"/>
              <a:t>and</a:t>
            </a:r>
            <a:r>
              <a:rPr lang="pt-PT" sz="2000" dirty="0"/>
              <a:t> </a:t>
            </a:r>
            <a:r>
              <a:rPr lang="pt-PT" sz="2000" dirty="0" err="1"/>
              <a:t>Society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1F433C9-57DA-6A4C-B7B9-15C1E13D0F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6315" y="2609794"/>
            <a:ext cx="7630616" cy="3289920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err="1"/>
              <a:t>Reinforce</a:t>
            </a:r>
            <a:r>
              <a:rPr lang="es-ES" sz="2000" dirty="0"/>
              <a:t> </a:t>
            </a:r>
            <a:r>
              <a:rPr lang="es-ES" sz="2000" dirty="0" err="1"/>
              <a:t>participation</a:t>
            </a:r>
            <a:r>
              <a:rPr lang="es-ES" sz="2000" dirty="0"/>
              <a:t> and </a:t>
            </a:r>
            <a:r>
              <a:rPr lang="es-ES" sz="2000" dirty="0" err="1"/>
              <a:t>collaboration</a:t>
            </a:r>
            <a:r>
              <a:rPr lang="es-ES" sz="2000" dirty="0"/>
              <a:t> in </a:t>
            </a:r>
            <a:r>
              <a:rPr lang="es-ES" sz="2000" dirty="0" err="1"/>
              <a:t>this</a:t>
            </a:r>
            <a:r>
              <a:rPr lang="es-ES" sz="2000" dirty="0"/>
              <a:t> </a:t>
            </a:r>
            <a:r>
              <a:rPr lang="es-ES" sz="2000" dirty="0" err="1"/>
              <a:t>network</a:t>
            </a:r>
            <a:r>
              <a:rPr lang="es-ES" sz="2000" dirty="0"/>
              <a:t>/</a:t>
            </a:r>
            <a:r>
              <a:rPr lang="es-ES" sz="2000" dirty="0" err="1"/>
              <a:t>project</a:t>
            </a:r>
            <a:r>
              <a:rPr lang="es-ES" sz="2000" dirty="0"/>
              <a:t> and </a:t>
            </a:r>
            <a:r>
              <a:rPr lang="es-ES" sz="2000" dirty="0" err="1"/>
              <a:t>eventually</a:t>
            </a:r>
            <a:r>
              <a:rPr lang="es-ES" sz="2000" dirty="0"/>
              <a:t> </a:t>
            </a:r>
            <a:r>
              <a:rPr lang="es-ES" sz="2000" dirty="0" err="1"/>
              <a:t>collaborate</a:t>
            </a:r>
            <a:r>
              <a:rPr lang="es-ES" sz="2000" dirty="0"/>
              <a:t> </a:t>
            </a:r>
            <a:r>
              <a:rPr lang="es-ES" sz="2000" dirty="0" err="1"/>
              <a:t>together</a:t>
            </a:r>
            <a:r>
              <a:rPr lang="es-ES" sz="2000" dirty="0"/>
              <a:t> in </a:t>
            </a:r>
            <a:r>
              <a:rPr lang="es-ES" sz="2000" dirty="0" err="1"/>
              <a:t>other</a:t>
            </a:r>
            <a:r>
              <a:rPr lang="es-ES" sz="2000" dirty="0"/>
              <a:t> </a:t>
            </a:r>
            <a:r>
              <a:rPr lang="es-ES" sz="2000" dirty="0" err="1"/>
              <a:t>future</a:t>
            </a:r>
            <a:r>
              <a:rPr lang="es-ES" sz="2000" dirty="0"/>
              <a:t> </a:t>
            </a:r>
            <a:r>
              <a:rPr lang="es-ES" sz="2000" dirty="0" err="1"/>
              <a:t>European</a:t>
            </a:r>
            <a:r>
              <a:rPr lang="es-ES" sz="2000" dirty="0"/>
              <a:t> </a:t>
            </a:r>
            <a:r>
              <a:rPr lang="es-ES" sz="2000" dirty="0" err="1"/>
              <a:t>projects</a:t>
            </a:r>
            <a:r>
              <a:rPr lang="pt-PT" sz="2000" dirty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PT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000" dirty="0" err="1"/>
              <a:t>Based</a:t>
            </a:r>
            <a:r>
              <a:rPr lang="pt-PT" sz="2000" dirty="0"/>
              <a:t> </a:t>
            </a:r>
            <a:r>
              <a:rPr lang="pt-PT" sz="2000" dirty="0" err="1"/>
              <a:t>on</a:t>
            </a:r>
            <a:r>
              <a:rPr lang="pt-PT" sz="2000" dirty="0"/>
              <a:t> </a:t>
            </a:r>
            <a:r>
              <a:rPr lang="pt-PT" sz="2000" dirty="0" err="1"/>
              <a:t>former</a:t>
            </a:r>
            <a:r>
              <a:rPr lang="pt-PT" sz="2000" dirty="0"/>
              <a:t> </a:t>
            </a:r>
            <a:r>
              <a:rPr lang="pt-PT" sz="2000" dirty="0" err="1"/>
              <a:t>projects</a:t>
            </a:r>
            <a:r>
              <a:rPr lang="pt-PT" sz="2000" dirty="0"/>
              <a:t>, </a:t>
            </a:r>
            <a:r>
              <a:rPr lang="pt-PT" sz="2000" dirty="0" err="1"/>
              <a:t>we</a:t>
            </a:r>
            <a:r>
              <a:rPr lang="pt-PT" sz="2000" dirty="0"/>
              <a:t> </a:t>
            </a:r>
            <a:r>
              <a:rPr lang="pt-PT" sz="2000" dirty="0" err="1"/>
              <a:t>have</a:t>
            </a:r>
            <a:r>
              <a:rPr lang="pt-PT" sz="2000" dirty="0"/>
              <a:t> </a:t>
            </a:r>
            <a:r>
              <a:rPr lang="pt-PT" sz="2000" dirty="0" err="1"/>
              <a:t>special</a:t>
            </a:r>
            <a:r>
              <a:rPr lang="pt-PT" sz="2000" dirty="0"/>
              <a:t> </a:t>
            </a:r>
            <a:r>
              <a:rPr lang="pt-PT" sz="2000" dirty="0" err="1"/>
              <a:t>knowledge</a:t>
            </a:r>
            <a:r>
              <a:rPr lang="pt-PT" sz="2000" dirty="0"/>
              <a:t> in </a:t>
            </a:r>
            <a:r>
              <a:rPr lang="pt-PT" sz="2000" dirty="0" err="1"/>
              <a:t>the</a:t>
            </a:r>
            <a:r>
              <a:rPr lang="pt-PT" sz="2000" dirty="0"/>
              <a:t> </a:t>
            </a:r>
            <a:r>
              <a:rPr lang="pt-PT" sz="2000" dirty="0" err="1"/>
              <a:t>following</a:t>
            </a:r>
            <a:r>
              <a:rPr lang="pt-PT" sz="2000" dirty="0"/>
              <a:t> </a:t>
            </a:r>
            <a:r>
              <a:rPr lang="pt-PT" sz="2000" dirty="0" err="1"/>
              <a:t>themes</a:t>
            </a:r>
            <a:r>
              <a:rPr lang="pt-PT" sz="2000" dirty="0"/>
              <a:t>: </a:t>
            </a:r>
          </a:p>
          <a:p>
            <a:pPr algn="just"/>
            <a:r>
              <a:rPr lang="pt-PT" sz="1600" dirty="0"/>
              <a:t>	- </a:t>
            </a:r>
            <a:r>
              <a:rPr lang="pt-PT" sz="1600" dirty="0" err="1"/>
              <a:t>the</a:t>
            </a:r>
            <a:r>
              <a:rPr lang="pt-PT" sz="1600" dirty="0"/>
              <a:t> role </a:t>
            </a:r>
            <a:r>
              <a:rPr lang="pt-PT" sz="1600" dirty="0" err="1"/>
              <a:t>of</a:t>
            </a:r>
            <a:r>
              <a:rPr lang="pt-PT" sz="1600" dirty="0"/>
              <a:t> </a:t>
            </a:r>
            <a:r>
              <a:rPr lang="pt-PT" sz="1600" dirty="0" err="1"/>
              <a:t>the</a:t>
            </a:r>
            <a:r>
              <a:rPr lang="pt-PT" sz="1600" dirty="0"/>
              <a:t> media in </a:t>
            </a:r>
            <a:r>
              <a:rPr lang="pt-PT" sz="1600" dirty="0" err="1"/>
              <a:t>society</a:t>
            </a:r>
            <a:r>
              <a:rPr lang="pt-PT" sz="1600" dirty="0"/>
              <a:t>; </a:t>
            </a:r>
          </a:p>
          <a:p>
            <a:pPr algn="just"/>
            <a:r>
              <a:rPr lang="pt-PT" sz="1600" dirty="0"/>
              <a:t>	- </a:t>
            </a:r>
            <a:r>
              <a:rPr lang="pt-PT" sz="1600" dirty="0" err="1"/>
              <a:t>the</a:t>
            </a:r>
            <a:r>
              <a:rPr lang="pt-PT" sz="1600" dirty="0"/>
              <a:t> media </a:t>
            </a:r>
            <a:r>
              <a:rPr lang="pt-PT" sz="1600" dirty="0" err="1"/>
              <a:t>and</a:t>
            </a:r>
            <a:r>
              <a:rPr lang="pt-PT" sz="1600" dirty="0"/>
              <a:t> </a:t>
            </a:r>
            <a:r>
              <a:rPr lang="pt-PT" sz="1600" dirty="0" err="1"/>
              <a:t>civic</a:t>
            </a:r>
            <a:r>
              <a:rPr lang="pt-PT" sz="1600" dirty="0"/>
              <a:t> </a:t>
            </a:r>
            <a:r>
              <a:rPr lang="pt-PT" sz="1600" dirty="0" err="1"/>
              <a:t>participation</a:t>
            </a:r>
            <a:r>
              <a:rPr lang="pt-PT" sz="1600" dirty="0"/>
              <a:t>; </a:t>
            </a:r>
          </a:p>
          <a:p>
            <a:pPr algn="just"/>
            <a:r>
              <a:rPr lang="pt-PT" sz="1600" dirty="0"/>
              <a:t>	- </a:t>
            </a:r>
            <a:r>
              <a:rPr lang="pt-PT" sz="1600" dirty="0" err="1"/>
              <a:t>migratory</a:t>
            </a:r>
            <a:r>
              <a:rPr lang="pt-PT" sz="1600" dirty="0"/>
              <a:t> </a:t>
            </a:r>
            <a:r>
              <a:rPr lang="pt-PT" sz="1600" dirty="0" err="1"/>
              <a:t>flows</a:t>
            </a:r>
            <a:r>
              <a:rPr lang="pt-PT" sz="1600" dirty="0"/>
              <a:t> </a:t>
            </a:r>
            <a:r>
              <a:rPr lang="pt-PT" sz="1600" dirty="0" err="1"/>
              <a:t>and</a:t>
            </a:r>
            <a:r>
              <a:rPr lang="pt-PT" sz="1600" dirty="0"/>
              <a:t> (i)</a:t>
            </a:r>
            <a:r>
              <a:rPr lang="pt-PT" sz="1600" dirty="0" err="1"/>
              <a:t>migrants</a:t>
            </a:r>
            <a:r>
              <a:rPr lang="pt-PT" sz="1600" dirty="0"/>
              <a:t>; </a:t>
            </a:r>
          </a:p>
          <a:p>
            <a:pPr lvl="2" algn="just"/>
            <a:r>
              <a:rPr lang="pt-PT" sz="1600" dirty="0"/>
              <a:t>- </a:t>
            </a:r>
            <a:r>
              <a:rPr lang="pt-PT" sz="1600" dirty="0" err="1"/>
              <a:t>creative</a:t>
            </a:r>
            <a:r>
              <a:rPr lang="pt-PT" sz="1600" dirty="0"/>
              <a:t> industries </a:t>
            </a:r>
            <a:r>
              <a:rPr lang="pt-PT" sz="1600" dirty="0" err="1"/>
              <a:t>and</a:t>
            </a:r>
            <a:r>
              <a:rPr lang="pt-PT" sz="1600" dirty="0"/>
              <a:t> clusters; </a:t>
            </a:r>
          </a:p>
          <a:p>
            <a:pPr lvl="2" algn="just"/>
            <a:r>
              <a:rPr lang="pt-PT" sz="1600" dirty="0"/>
              <a:t>- </a:t>
            </a:r>
            <a:r>
              <a:rPr lang="pt-PT" sz="1600" dirty="0" err="1"/>
              <a:t>tourism</a:t>
            </a:r>
            <a:r>
              <a:rPr lang="pt-PT" sz="1600" dirty="0"/>
              <a:t> </a:t>
            </a:r>
            <a:r>
              <a:rPr lang="pt-PT" sz="1600" dirty="0" err="1"/>
              <a:t>and</a:t>
            </a:r>
            <a:r>
              <a:rPr lang="pt-PT" sz="1600" dirty="0"/>
              <a:t> regional </a:t>
            </a:r>
            <a:r>
              <a:rPr lang="pt-PT" sz="1600" dirty="0" err="1"/>
              <a:t>development</a:t>
            </a:r>
            <a:endParaRPr lang="es-ES" sz="1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PT" sz="2000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216860EC-A9DA-3841-B733-D3AB328C41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500" y="168681"/>
            <a:ext cx="1536700" cy="132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986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A3EF45B5F15C4580440D36C511DD0D" ma:contentTypeVersion="8" ma:contentTypeDescription="Create a new document." ma:contentTypeScope="" ma:versionID="a877429e0ae7db74f249fe8b0e96af4d">
  <xsd:schema xmlns:xsd="http://www.w3.org/2001/XMLSchema" xmlns:xs="http://www.w3.org/2001/XMLSchema" xmlns:p="http://schemas.microsoft.com/office/2006/metadata/properties" xmlns:ns2="d2f621d5-6d30-47a6-953e-1becfcce80b8" xmlns:ns3="0d453d62-335c-4223-b45c-4710f6d945fb" targetNamespace="http://schemas.microsoft.com/office/2006/metadata/properties" ma:root="true" ma:fieldsID="4d83611363c179fd1a9880069d5c8fd9" ns2:_="" ns3:_="">
    <xsd:import namespace="d2f621d5-6d30-47a6-953e-1becfcce80b8"/>
    <xsd:import namespace="0d453d62-335c-4223-b45c-4710f6d945f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621d5-6d30-47a6-953e-1becfcce80b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453d62-335c-4223-b45c-4710f6d945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004DFA5-7A57-4459-AD03-C461C3694B61}"/>
</file>

<file path=customXml/itemProps2.xml><?xml version="1.0" encoding="utf-8"?>
<ds:datastoreItem xmlns:ds="http://schemas.openxmlformats.org/officeDocument/2006/customXml" ds:itemID="{04485EEB-06E2-4414-B3C3-EA93505870A8}"/>
</file>

<file path=customXml/itemProps3.xml><?xml version="1.0" encoding="utf-8"?>
<ds:datastoreItem xmlns:ds="http://schemas.openxmlformats.org/officeDocument/2006/customXml" ds:itemID="{D7EAD9FE-076D-4857-B03B-3EB01389E191}"/>
</file>

<file path=docProps/app.xml><?xml version="1.0" encoding="utf-8"?>
<Properties xmlns="http://schemas.openxmlformats.org/officeDocument/2006/extended-properties" xmlns:vt="http://schemas.openxmlformats.org/officeDocument/2006/docPropsVTypes">
  <TotalTime>3954</TotalTime>
  <Words>712</Words>
  <Application>Microsoft Macintosh PowerPoint</Application>
  <PresentationFormat>Apresentação no Ecrã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tema</vt:lpstr>
      <vt:lpstr>Apresentação do PowerPoint</vt:lpstr>
      <vt:lpstr>CEPESE: Research Centre for the study of Population, Economy and Society</vt:lpstr>
      <vt:lpstr>CEPESE Mission: Research Centre for the study of Population, Economy and Society</vt:lpstr>
      <vt:lpstr>CEPESE Activities: Research Centre for the study of Population, Economy and Society</vt:lpstr>
      <vt:lpstr>CEPESE Activities: Research Centre for the study of Population, Economy and Society</vt:lpstr>
      <vt:lpstr>CEPESE Activities: Research Centre for the study of Population, Economy and Society</vt:lpstr>
      <vt:lpstr>CEPESE Activities: Research Centre for the study of Population, Economy and Society</vt:lpstr>
      <vt:lpstr>CEPESE Interests/Expectations : Research Centre for the study of Population, Economy and Society</vt:lpstr>
      <vt:lpstr>CEPESE Interests/Expectations : Research Centre for the study of Population, Economy and Society</vt:lpstr>
      <vt:lpstr>Conclusion: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Petra</dc:creator>
  <cp:lastModifiedBy>Ana Nascimento</cp:lastModifiedBy>
  <cp:revision>39</cp:revision>
  <dcterms:created xsi:type="dcterms:W3CDTF">2020-12-04T07:27:01Z</dcterms:created>
  <dcterms:modified xsi:type="dcterms:W3CDTF">2021-02-22T18:19:07Z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0x01010072A3EF45B5F15C4580440D36C511DD0D</vt:lpwstr>
  </property>
</Properties>
</file>